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  <p:sldId id="268" r:id="rId48"/>
    <p:sldId id="269" r:id="rId49"/>
    <p:sldId id="270" r:id="rId50"/>
    <p:sldId id="271" r:id="rId5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nton" charset="1" panose="00000500000000000000"/>
      <p:regular r:id="rId10"/>
    </p:embeddedFont>
    <p:embeddedFont>
      <p:font typeface="Anton Italics" charset="1" panose="00000500000000000000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Canva Sans Medium" charset="1" panose="020B0603030501040103"/>
      <p:regular r:id="rId16"/>
    </p:embeddedFont>
    <p:embeddedFont>
      <p:font typeface="Canva Sans Medium Italics" charset="1" panose="020B0603030501040103"/>
      <p:regular r:id="rId17"/>
    </p:embeddedFont>
    <p:embeddedFont>
      <p:font typeface="Poppins" charset="1" panose="00000500000000000000"/>
      <p:regular r:id="rId18"/>
    </p:embeddedFont>
    <p:embeddedFont>
      <p:font typeface="Poppins Bold" charset="1" panose="00000800000000000000"/>
      <p:regular r:id="rId19"/>
    </p:embeddedFont>
    <p:embeddedFont>
      <p:font typeface="Poppins Italics" charset="1" panose="00000500000000000000"/>
      <p:regular r:id="rId20"/>
    </p:embeddedFont>
    <p:embeddedFont>
      <p:font typeface="Poppins Bold Italics" charset="1" panose="00000800000000000000"/>
      <p:regular r:id="rId21"/>
    </p:embeddedFont>
    <p:embeddedFont>
      <p:font typeface="Poppins Thin" charset="1" panose="00000300000000000000"/>
      <p:regular r:id="rId22"/>
    </p:embeddedFont>
    <p:embeddedFont>
      <p:font typeface="Poppins Thin Italics" charset="1" panose="00000300000000000000"/>
      <p:regular r:id="rId23"/>
    </p:embeddedFont>
    <p:embeddedFont>
      <p:font typeface="Poppins Extra-Light" charset="1" panose="00000300000000000000"/>
      <p:regular r:id="rId24"/>
    </p:embeddedFont>
    <p:embeddedFont>
      <p:font typeface="Poppins Extra-Light Italics" charset="1" panose="00000300000000000000"/>
      <p:regular r:id="rId25"/>
    </p:embeddedFont>
    <p:embeddedFont>
      <p:font typeface="Poppins Light" charset="1" panose="00000400000000000000"/>
      <p:regular r:id="rId26"/>
    </p:embeddedFont>
    <p:embeddedFont>
      <p:font typeface="Poppins Light Italics" charset="1" panose="00000400000000000000"/>
      <p:regular r:id="rId27"/>
    </p:embeddedFont>
    <p:embeddedFont>
      <p:font typeface="Poppins Medium" charset="1" panose="00000600000000000000"/>
      <p:regular r:id="rId28"/>
    </p:embeddedFont>
    <p:embeddedFont>
      <p:font typeface="Poppins Medium Italics" charset="1" panose="00000600000000000000"/>
      <p:regular r:id="rId29"/>
    </p:embeddedFont>
    <p:embeddedFont>
      <p:font typeface="Poppins Semi-Bold" charset="1" panose="00000700000000000000"/>
      <p:regular r:id="rId30"/>
    </p:embeddedFont>
    <p:embeddedFont>
      <p:font typeface="Poppins Semi-Bold Italics" charset="1" panose="00000700000000000000"/>
      <p:regular r:id="rId31"/>
    </p:embeddedFont>
    <p:embeddedFont>
      <p:font typeface="Poppins Ultra-Bold" charset="1" panose="00000900000000000000"/>
      <p:regular r:id="rId32"/>
    </p:embeddedFont>
    <p:embeddedFont>
      <p:font typeface="Poppins Ultra-Bold Italics" charset="1" panose="00000900000000000000"/>
      <p:regular r:id="rId33"/>
    </p:embeddedFont>
    <p:embeddedFont>
      <p:font typeface="Poppins Heavy" charset="1" panose="00000A00000000000000"/>
      <p:regular r:id="rId34"/>
    </p:embeddedFont>
    <p:embeddedFont>
      <p:font typeface="Poppins Heavy Italics" charset="1" panose="00000A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45" Target="slides/slide10.xml" Type="http://schemas.openxmlformats.org/officeDocument/2006/relationships/slide"/><Relationship Id="rId46" Target="slides/slide11.xml" Type="http://schemas.openxmlformats.org/officeDocument/2006/relationships/slide"/><Relationship Id="rId47" Target="slides/slide12.xml" Type="http://schemas.openxmlformats.org/officeDocument/2006/relationships/slide"/><Relationship Id="rId48" Target="slides/slide13.xml" Type="http://schemas.openxmlformats.org/officeDocument/2006/relationships/slide"/><Relationship Id="rId49" Target="slides/slide14.xml" Type="http://schemas.openxmlformats.org/officeDocument/2006/relationships/slide"/><Relationship Id="rId5" Target="tableStyles.xml" Type="http://schemas.openxmlformats.org/officeDocument/2006/relationships/tableStyles"/><Relationship Id="rId50" Target="slides/slide15.xml" Type="http://schemas.openxmlformats.org/officeDocument/2006/relationships/slide"/><Relationship Id="rId51" Target="slides/slide16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svg>
</file>

<file path=ppt/media/image27.jpeg>
</file>

<file path=ppt/media/image28.jpeg>
</file>

<file path=ppt/media/image29.png>
</file>

<file path=ppt/media/image3.png>
</file>

<file path=ppt/media/image30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https://github.com/OhashiMarina/Projeto-Aplicado-II" TargetMode="External" Type="http://schemas.openxmlformats.org/officeDocument/2006/relationships/hyperlink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image25.png" Type="http://schemas.openxmlformats.org/officeDocument/2006/relationships/image"/><Relationship Id="rId4" Target="../media/image26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jpeg" Type="http://schemas.openxmlformats.org/officeDocument/2006/relationships/image"/><Relationship Id="rId3" Target="../media/image28.jpeg" Type="http://schemas.openxmlformats.org/officeDocument/2006/relationships/image"/><Relationship Id="rId4" Target="../media/image25.png" Type="http://schemas.openxmlformats.org/officeDocument/2006/relationships/image"/><Relationship Id="rId5" Target="../media/image26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https://www.kaggle.com/datasets/iamsouravbanerjee/airline-dataset" TargetMode="External" Type="http://schemas.openxmlformats.org/officeDocument/2006/relationships/hyperlink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kaggle.com/datasets/iamsouravbanerjee/airline-dataset" TargetMode="External" Type="http://schemas.openxmlformats.org/officeDocument/2006/relationships/hyperlink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png" Type="http://schemas.openxmlformats.org/officeDocument/2006/relationships/image"/><Relationship Id="rId11" Target="../media/image16.svg" Type="http://schemas.openxmlformats.org/officeDocument/2006/relationships/image"/><Relationship Id="rId12" Target="../media/image17.png" Type="http://schemas.openxmlformats.org/officeDocument/2006/relationships/image"/><Relationship Id="rId13" Target="../media/image18.svg" Type="http://schemas.openxmlformats.org/officeDocument/2006/relationships/image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832212">
            <a:off x="13124977" y="-344908"/>
            <a:ext cx="8650847" cy="4969964"/>
            <a:chOff x="0" y="0"/>
            <a:chExt cx="413726" cy="2376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3726" cy="237688"/>
            </a:xfrm>
            <a:custGeom>
              <a:avLst/>
              <a:gdLst/>
              <a:ahLst/>
              <a:cxnLst/>
              <a:rect r="r" b="b" t="t" l="l"/>
              <a:pathLst>
                <a:path h="237688" w="413726">
                  <a:moveTo>
                    <a:pt x="0" y="0"/>
                  </a:moveTo>
                  <a:lnTo>
                    <a:pt x="413726" y="0"/>
                  </a:lnTo>
                  <a:lnTo>
                    <a:pt x="413726" y="237688"/>
                  </a:lnTo>
                  <a:lnTo>
                    <a:pt x="0" y="237688"/>
                  </a:lnTo>
                  <a:close/>
                </a:path>
              </a:pathLst>
            </a:custGeom>
            <a:solidFill>
              <a:srgbClr val="EC3132">
                <a:alpha val="42745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13726" cy="2757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1832212">
            <a:off x="7333962" y="6393030"/>
            <a:ext cx="17619915" cy="7787940"/>
            <a:chOff x="0" y="0"/>
            <a:chExt cx="842670" cy="37245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42670" cy="372457"/>
            </a:xfrm>
            <a:custGeom>
              <a:avLst/>
              <a:gdLst/>
              <a:ahLst/>
              <a:cxnLst/>
              <a:rect r="r" b="b" t="t" l="l"/>
              <a:pathLst>
                <a:path h="372457" w="842670">
                  <a:moveTo>
                    <a:pt x="0" y="0"/>
                  </a:moveTo>
                  <a:lnTo>
                    <a:pt x="842670" y="0"/>
                  </a:lnTo>
                  <a:lnTo>
                    <a:pt x="842670" y="372457"/>
                  </a:lnTo>
                  <a:lnTo>
                    <a:pt x="0" y="372457"/>
                  </a:lnTo>
                  <a:close/>
                </a:path>
              </a:pathLst>
            </a:custGeom>
            <a:solidFill>
              <a:srgbClr val="EC3132">
                <a:alpha val="4980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42670" cy="4105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410683" y="802308"/>
            <a:ext cx="7091994" cy="8252502"/>
            <a:chOff x="0" y="0"/>
            <a:chExt cx="6985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5044"/>
              <a:ext cx="698500" cy="802712"/>
            </a:xfrm>
            <a:custGeom>
              <a:avLst/>
              <a:gdLst/>
              <a:ahLst/>
              <a:cxnLst/>
              <a:rect r="r" b="b" t="t" l="l"/>
              <a:pathLst>
                <a:path h="802712" w="698500">
                  <a:moveTo>
                    <a:pt x="371954" y="8166"/>
                  </a:moveTo>
                  <a:lnTo>
                    <a:pt x="675796" y="184946"/>
                  </a:lnTo>
                  <a:cubicBezTo>
                    <a:pt x="689852" y="193125"/>
                    <a:pt x="698500" y="208161"/>
                    <a:pt x="698500" y="224424"/>
                  </a:cubicBezTo>
                  <a:lnTo>
                    <a:pt x="698500" y="578288"/>
                  </a:lnTo>
                  <a:cubicBezTo>
                    <a:pt x="698500" y="594551"/>
                    <a:pt x="689852" y="609587"/>
                    <a:pt x="675796" y="617766"/>
                  </a:cubicBezTo>
                  <a:lnTo>
                    <a:pt x="371954" y="794546"/>
                  </a:lnTo>
                  <a:cubicBezTo>
                    <a:pt x="357919" y="802712"/>
                    <a:pt x="340581" y="802712"/>
                    <a:pt x="326546" y="794546"/>
                  </a:cubicBezTo>
                  <a:lnTo>
                    <a:pt x="22704" y="617766"/>
                  </a:lnTo>
                  <a:cubicBezTo>
                    <a:pt x="8648" y="609587"/>
                    <a:pt x="0" y="594551"/>
                    <a:pt x="0" y="578288"/>
                  </a:cubicBezTo>
                  <a:lnTo>
                    <a:pt x="0" y="224424"/>
                  </a:lnTo>
                  <a:cubicBezTo>
                    <a:pt x="0" y="208161"/>
                    <a:pt x="8648" y="193125"/>
                    <a:pt x="22704" y="184946"/>
                  </a:cubicBezTo>
                  <a:lnTo>
                    <a:pt x="326546" y="8166"/>
                  </a:lnTo>
                  <a:cubicBezTo>
                    <a:pt x="340581" y="0"/>
                    <a:pt x="357919" y="0"/>
                    <a:pt x="371954" y="816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815001" y="1272787"/>
            <a:ext cx="6283358" cy="7311543"/>
            <a:chOff x="0" y="0"/>
            <a:chExt cx="6985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7726"/>
              <a:ext cx="698500" cy="797347"/>
            </a:xfrm>
            <a:custGeom>
              <a:avLst/>
              <a:gdLst/>
              <a:ahLst/>
              <a:cxnLst/>
              <a:rect r="r" b="b" t="t" l="l"/>
              <a:pathLst>
                <a:path h="797347" w="698500">
                  <a:moveTo>
                    <a:pt x="384029" y="12509"/>
                  </a:moveTo>
                  <a:lnTo>
                    <a:pt x="663721" y="175239"/>
                  </a:lnTo>
                  <a:cubicBezTo>
                    <a:pt x="685254" y="187767"/>
                    <a:pt x="698500" y="210799"/>
                    <a:pt x="698500" y="235711"/>
                  </a:cubicBezTo>
                  <a:lnTo>
                    <a:pt x="698500" y="561637"/>
                  </a:lnTo>
                  <a:cubicBezTo>
                    <a:pt x="698500" y="586549"/>
                    <a:pt x="685254" y="609581"/>
                    <a:pt x="663721" y="622109"/>
                  </a:cubicBezTo>
                  <a:lnTo>
                    <a:pt x="384029" y="784839"/>
                  </a:lnTo>
                  <a:cubicBezTo>
                    <a:pt x="362530" y="797348"/>
                    <a:pt x="335970" y="797348"/>
                    <a:pt x="314471" y="784839"/>
                  </a:cubicBezTo>
                  <a:lnTo>
                    <a:pt x="34779" y="622109"/>
                  </a:lnTo>
                  <a:cubicBezTo>
                    <a:pt x="13246" y="609581"/>
                    <a:pt x="0" y="586549"/>
                    <a:pt x="0" y="561637"/>
                  </a:cubicBezTo>
                  <a:lnTo>
                    <a:pt x="0" y="235711"/>
                  </a:lnTo>
                  <a:cubicBezTo>
                    <a:pt x="0" y="210799"/>
                    <a:pt x="13246" y="187767"/>
                    <a:pt x="34779" y="175239"/>
                  </a:cubicBezTo>
                  <a:lnTo>
                    <a:pt x="314471" y="12509"/>
                  </a:lnTo>
                  <a:cubicBezTo>
                    <a:pt x="335970" y="0"/>
                    <a:pt x="362530" y="0"/>
                    <a:pt x="384029" y="12509"/>
                  </a:cubicBezTo>
                  <a:close/>
                </a:path>
              </a:pathLst>
            </a:custGeom>
            <a:solidFill>
              <a:srgbClr val="EC3132">
                <a:alpha val="49804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1089337" y="1708070"/>
            <a:ext cx="5734686" cy="6440977"/>
            <a:chOff x="0" y="0"/>
            <a:chExt cx="6375400" cy="71606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75527" cy="7160641"/>
            </a:xfrm>
            <a:custGeom>
              <a:avLst/>
              <a:gdLst/>
              <a:ahLst/>
              <a:cxnLst/>
              <a:rect r="r" b="b" t="t" l="l"/>
              <a:pathLst>
                <a:path h="7160641" w="6375527">
                  <a:moveTo>
                    <a:pt x="3205861" y="0"/>
                  </a:moveTo>
                  <a:cubicBezTo>
                    <a:pt x="3078861" y="127"/>
                    <a:pt x="2951861" y="33401"/>
                    <a:pt x="2838450" y="99822"/>
                  </a:cubicBezTo>
                  <a:lnTo>
                    <a:pt x="360172" y="1551559"/>
                  </a:lnTo>
                  <a:cubicBezTo>
                    <a:pt x="137033" y="1682115"/>
                    <a:pt x="0" y="1921256"/>
                    <a:pt x="0" y="2179828"/>
                  </a:cubicBezTo>
                  <a:lnTo>
                    <a:pt x="0" y="4948174"/>
                  </a:lnTo>
                  <a:cubicBezTo>
                    <a:pt x="0" y="5204079"/>
                    <a:pt x="134366" y="5441315"/>
                    <a:pt x="353949" y="5572887"/>
                  </a:cubicBezTo>
                  <a:lnTo>
                    <a:pt x="2832227" y="7057136"/>
                  </a:lnTo>
                  <a:cubicBezTo>
                    <a:pt x="2947416" y="7126097"/>
                    <a:pt x="3076956" y="7160641"/>
                    <a:pt x="3206369" y="7160641"/>
                  </a:cubicBezTo>
                  <a:cubicBezTo>
                    <a:pt x="3337306" y="7160641"/>
                    <a:pt x="3468116" y="7125462"/>
                    <a:pt x="3584194" y="7054977"/>
                  </a:cubicBezTo>
                  <a:lnTo>
                    <a:pt x="6025134" y="5573522"/>
                  </a:lnTo>
                  <a:cubicBezTo>
                    <a:pt x="6242685" y="5441442"/>
                    <a:pt x="6375527" y="5205476"/>
                    <a:pt x="6375527" y="4951095"/>
                  </a:cubicBezTo>
                  <a:lnTo>
                    <a:pt x="6375527" y="2177034"/>
                  </a:lnTo>
                  <a:cubicBezTo>
                    <a:pt x="6375527" y="1919986"/>
                    <a:pt x="6240018" y="1682115"/>
                    <a:pt x="6019038" y="1550924"/>
                  </a:cubicBezTo>
                  <a:lnTo>
                    <a:pt x="3578098" y="101981"/>
                  </a:lnTo>
                  <a:cubicBezTo>
                    <a:pt x="3463798" y="34036"/>
                    <a:pt x="3335401" y="127"/>
                    <a:pt x="3207004" y="0"/>
                  </a:cubicBezTo>
                  <a:close/>
                </a:path>
              </a:pathLst>
            </a:custGeom>
            <a:blipFill>
              <a:blip r:embed="rId2"/>
              <a:stretch>
                <a:fillRect l="-34288" t="0" r="-34288" b="0"/>
              </a:stretch>
            </a:blipFill>
          </p:spPr>
        </p:sp>
      </p:grpSp>
      <p:sp>
        <p:nvSpPr>
          <p:cNvPr name="Freeform 16" id="16"/>
          <p:cNvSpPr/>
          <p:nvPr/>
        </p:nvSpPr>
        <p:spPr>
          <a:xfrm flipH="false" flipV="false" rot="1868917">
            <a:off x="11107220" y="7357608"/>
            <a:ext cx="2710164" cy="128733"/>
          </a:xfrm>
          <a:custGeom>
            <a:avLst/>
            <a:gdLst/>
            <a:ahLst/>
            <a:cxnLst/>
            <a:rect r="r" b="b" t="t" l="l"/>
            <a:pathLst>
              <a:path h="128733" w="2710164">
                <a:moveTo>
                  <a:pt x="0" y="0"/>
                </a:moveTo>
                <a:lnTo>
                  <a:pt x="2710164" y="0"/>
                </a:lnTo>
                <a:lnTo>
                  <a:pt x="2710164" y="128733"/>
                </a:lnTo>
                <a:lnTo>
                  <a:pt x="0" y="128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1901483">
            <a:off x="14194445" y="7327921"/>
            <a:ext cx="2710164" cy="128733"/>
          </a:xfrm>
          <a:custGeom>
            <a:avLst/>
            <a:gdLst/>
            <a:ahLst/>
            <a:cxnLst/>
            <a:rect r="r" b="b" t="t" l="l"/>
            <a:pathLst>
              <a:path h="128733" w="2710164">
                <a:moveTo>
                  <a:pt x="0" y="0"/>
                </a:moveTo>
                <a:lnTo>
                  <a:pt x="2710164" y="0"/>
                </a:lnTo>
                <a:lnTo>
                  <a:pt x="2710164" y="128733"/>
                </a:lnTo>
                <a:lnTo>
                  <a:pt x="0" y="128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18" id="18"/>
          <p:cNvSpPr/>
          <p:nvPr/>
        </p:nvSpPr>
        <p:spPr>
          <a:xfrm flipV="true">
            <a:off x="1171571" y="2697506"/>
            <a:ext cx="2983998" cy="19050"/>
          </a:xfrm>
          <a:prstGeom prst="line">
            <a:avLst/>
          </a:prstGeom>
          <a:ln cap="flat" w="28575">
            <a:solidFill>
              <a:srgbClr val="8B060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9" id="19"/>
          <p:cNvSpPr/>
          <p:nvPr/>
        </p:nvSpPr>
        <p:spPr>
          <a:xfrm flipH="false" flipV="false" rot="0">
            <a:off x="16486641" y="503991"/>
            <a:ext cx="1545319" cy="1537592"/>
          </a:xfrm>
          <a:custGeom>
            <a:avLst/>
            <a:gdLst/>
            <a:ahLst/>
            <a:cxnLst/>
            <a:rect r="r" b="b" t="t" l="l"/>
            <a:pathLst>
              <a:path h="1537592" w="1545319">
                <a:moveTo>
                  <a:pt x="0" y="0"/>
                </a:moveTo>
                <a:lnTo>
                  <a:pt x="1545318" y="0"/>
                </a:lnTo>
                <a:lnTo>
                  <a:pt x="1545318" y="1537592"/>
                </a:lnTo>
                <a:lnTo>
                  <a:pt x="0" y="15375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171479" y="990600"/>
            <a:ext cx="7177809" cy="1071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96"/>
              </a:lnSpc>
            </a:pPr>
            <a:r>
              <a:rPr lang="en-US" sz="6822">
                <a:solidFill>
                  <a:srgbClr val="000000"/>
                </a:solidFill>
                <a:latin typeface="Anton Bold"/>
              </a:rPr>
              <a:t>Projeto Aplicado II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71479" y="3083268"/>
            <a:ext cx="9244799" cy="1829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83"/>
              </a:lnSpc>
            </a:pPr>
            <a:r>
              <a:rPr lang="en-US" sz="2524" spc="-133">
                <a:solidFill>
                  <a:srgbClr val="000000"/>
                </a:solidFill>
                <a:latin typeface="Poppins"/>
              </a:rPr>
              <a:t> Análise de dados para a agência de viagens "Boa Viagem"</a:t>
            </a:r>
          </a:p>
          <a:p>
            <a:pPr>
              <a:lnSpc>
                <a:spcPts val="3383"/>
              </a:lnSpc>
            </a:pPr>
          </a:p>
          <a:p>
            <a:pPr>
              <a:lnSpc>
                <a:spcPts val="3383"/>
              </a:lnSpc>
            </a:pPr>
            <a:r>
              <a:rPr lang="en-US" sz="2524" spc="-133" u="sng">
                <a:solidFill>
                  <a:srgbClr val="000000"/>
                </a:solidFill>
                <a:latin typeface="Poppins"/>
                <a:hlinkClick r:id="rId5" tooltip="https://github.com/OhashiMarina/Projeto-Aplicado-II"/>
              </a:rPr>
              <a:t>https://github.com/OhashiMarina/Projeto-Aplicado-II</a:t>
            </a:r>
          </a:p>
          <a:p>
            <a:pPr>
              <a:lnSpc>
                <a:spcPts val="4390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5815297"/>
            <a:ext cx="9058357" cy="3175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3"/>
              </a:lnSpc>
            </a:pPr>
            <a:r>
              <a:rPr lang="en-US" sz="2100" spc="350">
                <a:solidFill>
                  <a:srgbClr val="000000"/>
                </a:solidFill>
                <a:latin typeface="Poppins"/>
              </a:rPr>
              <a:t>Andrei Souza de Oliveira  -  TIA: 22520600</a:t>
            </a:r>
          </a:p>
          <a:p>
            <a:pPr>
              <a:lnSpc>
                <a:spcPts val="2793"/>
              </a:lnSpc>
            </a:pPr>
          </a:p>
          <a:p>
            <a:pPr>
              <a:lnSpc>
                <a:spcPts val="2793"/>
              </a:lnSpc>
            </a:pPr>
            <a:r>
              <a:rPr lang="en-US" sz="2100" spc="350">
                <a:solidFill>
                  <a:srgbClr val="000000"/>
                </a:solidFill>
                <a:latin typeface="Poppins"/>
              </a:rPr>
              <a:t>Daniele dos  Santos Rosa  -  TIA: 22510631</a:t>
            </a:r>
          </a:p>
          <a:p>
            <a:pPr>
              <a:lnSpc>
                <a:spcPts val="2793"/>
              </a:lnSpc>
            </a:pPr>
          </a:p>
          <a:p>
            <a:pPr>
              <a:lnSpc>
                <a:spcPts val="2793"/>
              </a:lnSpc>
            </a:pPr>
            <a:r>
              <a:rPr lang="en-US" sz="2100" spc="350">
                <a:solidFill>
                  <a:srgbClr val="000000"/>
                </a:solidFill>
                <a:latin typeface="Poppins"/>
              </a:rPr>
              <a:t>Gabriela Ohashi de Souza  -  TIA: 22521097</a:t>
            </a:r>
          </a:p>
          <a:p>
            <a:pPr>
              <a:lnSpc>
                <a:spcPts val="2793"/>
              </a:lnSpc>
            </a:pPr>
          </a:p>
          <a:p>
            <a:pPr>
              <a:lnSpc>
                <a:spcPts val="2793"/>
              </a:lnSpc>
            </a:pPr>
            <a:r>
              <a:rPr lang="en-US" sz="2100" spc="350">
                <a:solidFill>
                  <a:srgbClr val="000000"/>
                </a:solidFill>
                <a:latin typeface="Poppins"/>
              </a:rPr>
              <a:t>Marina Ohashi de Souza  -  TIA: 22520971</a:t>
            </a:r>
          </a:p>
          <a:p>
            <a:pPr>
              <a:lnSpc>
                <a:spcPts val="2793"/>
              </a:lnSpc>
            </a:pPr>
          </a:p>
          <a:p>
            <a:pPr>
              <a:lnSpc>
                <a:spcPts val="2793"/>
              </a:lnSpc>
            </a:pPr>
            <a:r>
              <a:rPr lang="en-US" sz="2100" spc="350">
                <a:solidFill>
                  <a:srgbClr val="000000"/>
                </a:solidFill>
                <a:latin typeface="Poppins"/>
              </a:rPr>
              <a:t>Miguel Maurício T. Pitali da Silva  -  TIA: 22507310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871473" y="4576138"/>
            <a:ext cx="4387827" cy="3260129"/>
            <a:chOff x="0" y="0"/>
            <a:chExt cx="5850436" cy="434683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795320"/>
              <a:ext cx="5850436" cy="3551519"/>
              <a:chOff x="0" y="0"/>
              <a:chExt cx="1962311" cy="119122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962311" cy="1191224"/>
              </a:xfrm>
              <a:custGeom>
                <a:avLst/>
                <a:gdLst/>
                <a:ahLst/>
                <a:cxnLst/>
                <a:rect r="r" b="b" t="t" l="l"/>
                <a:pathLst>
                  <a:path h="1191224" w="1962311">
                    <a:moveTo>
                      <a:pt x="0" y="0"/>
                    </a:moveTo>
                    <a:lnTo>
                      <a:pt x="1962311" y="0"/>
                    </a:lnTo>
                    <a:lnTo>
                      <a:pt x="1962311" y="1191224"/>
                    </a:lnTo>
                    <a:lnTo>
                      <a:pt x="0" y="1191224"/>
                    </a:lnTo>
                    <a:close/>
                  </a:path>
                </a:pathLst>
              </a:custGeom>
              <a:solidFill>
                <a:srgbClr val="8B0606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1962311" cy="1229325"/>
              </a:xfrm>
              <a:prstGeom prst="rect">
                <a:avLst/>
              </a:prstGeom>
            </p:spPr>
            <p:txBody>
              <a:bodyPr anchor="ctr" rtlCol="false" tIns="52490" lIns="52490" bIns="52490" rIns="5249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326590" y="0"/>
              <a:ext cx="1215743" cy="1414683"/>
              <a:chOff x="0" y="0"/>
              <a:chExt cx="6985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8333"/>
                <a:ext cx="698500" cy="796133"/>
              </a:xfrm>
              <a:custGeom>
                <a:avLst/>
                <a:gdLst/>
                <a:ahLst/>
                <a:cxnLst/>
                <a:rect r="r" b="b" t="t" l="l"/>
                <a:pathLst>
                  <a:path h="796133" w="698500">
                    <a:moveTo>
                      <a:pt x="386761" y="13491"/>
                    </a:moveTo>
                    <a:lnTo>
                      <a:pt x="660989" y="173043"/>
                    </a:lnTo>
                    <a:cubicBezTo>
                      <a:pt x="684213" y="186555"/>
                      <a:pt x="698500" y="211396"/>
                      <a:pt x="698500" y="238265"/>
                    </a:cubicBezTo>
                    <a:lnTo>
                      <a:pt x="698500" y="557869"/>
                    </a:lnTo>
                    <a:cubicBezTo>
                      <a:pt x="698500" y="584738"/>
                      <a:pt x="684213" y="609579"/>
                      <a:pt x="660989" y="623091"/>
                    </a:cubicBezTo>
                    <a:lnTo>
                      <a:pt x="386761" y="782643"/>
                    </a:lnTo>
                    <a:cubicBezTo>
                      <a:pt x="363573" y="796134"/>
                      <a:pt x="334927" y="796134"/>
                      <a:pt x="311739" y="782643"/>
                    </a:cubicBezTo>
                    <a:lnTo>
                      <a:pt x="37511" y="623091"/>
                    </a:lnTo>
                    <a:cubicBezTo>
                      <a:pt x="14287" y="609579"/>
                      <a:pt x="0" y="584738"/>
                      <a:pt x="0" y="557869"/>
                    </a:cubicBezTo>
                    <a:lnTo>
                      <a:pt x="0" y="238265"/>
                    </a:lnTo>
                    <a:cubicBezTo>
                      <a:pt x="0" y="211396"/>
                      <a:pt x="14287" y="186555"/>
                      <a:pt x="37511" y="173043"/>
                    </a:cubicBezTo>
                    <a:lnTo>
                      <a:pt x="311739" y="13491"/>
                    </a:lnTo>
                    <a:cubicBezTo>
                      <a:pt x="334927" y="0"/>
                      <a:pt x="363573" y="0"/>
                      <a:pt x="386761" y="13491"/>
                    </a:cubicBezTo>
                    <a:close/>
                  </a:path>
                </a:pathLst>
              </a:custGeom>
              <a:solidFill>
                <a:srgbClr val="CD0909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2490" lIns="52490" bIns="52490" rIns="5249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Freeform 9" id="9"/>
            <p:cNvSpPr/>
            <p:nvPr/>
          </p:nvSpPr>
          <p:spPr>
            <a:xfrm flipH="false" flipV="false" rot="0">
              <a:off x="2658155" y="355562"/>
              <a:ext cx="552613" cy="703559"/>
            </a:xfrm>
            <a:custGeom>
              <a:avLst/>
              <a:gdLst/>
              <a:ahLst/>
              <a:cxnLst/>
              <a:rect r="r" b="b" t="t" l="l"/>
              <a:pathLst>
                <a:path h="703559" w="552613">
                  <a:moveTo>
                    <a:pt x="0" y="0"/>
                  </a:moveTo>
                  <a:lnTo>
                    <a:pt x="552613" y="0"/>
                  </a:lnTo>
                  <a:lnTo>
                    <a:pt x="552613" y="703559"/>
                  </a:lnTo>
                  <a:lnTo>
                    <a:pt x="0" y="7035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361585" y="2000497"/>
              <a:ext cx="4859676" cy="21723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194"/>
                </a:lnSpc>
                <a:spcBef>
                  <a:spcPct val="0"/>
                </a:spcBef>
              </a:pPr>
              <a:r>
                <a:rPr lang="en-US" sz="1567">
                  <a:solidFill>
                    <a:srgbClr val="FFFFFF"/>
                  </a:solidFill>
                  <a:latin typeface="Poppins"/>
                </a:rPr>
                <a:t>No aspecto eficiência de voos, esses são os países com maiores quantidades de voos “On Time”, ou seja, voos que não foram cancelados e nem houveram atrasos.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361585" y="1367058"/>
              <a:ext cx="1291616" cy="400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440"/>
                </a:lnSpc>
                <a:spcBef>
                  <a:spcPct val="0"/>
                </a:spcBef>
              </a:pPr>
              <a:r>
                <a:rPr lang="en-US" sz="1743">
                  <a:solidFill>
                    <a:srgbClr val="FFFFFF"/>
                  </a:solidFill>
                  <a:latin typeface="Poppins Bold"/>
                </a:rPr>
                <a:t>Insights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28700" y="2362484"/>
            <a:ext cx="11164008" cy="7013287"/>
          </a:xfrm>
          <a:custGeom>
            <a:avLst/>
            <a:gdLst/>
            <a:ahLst/>
            <a:cxnLst/>
            <a:rect r="r" b="b" t="t" l="l"/>
            <a:pathLst>
              <a:path h="7013287" w="11164008">
                <a:moveTo>
                  <a:pt x="0" y="0"/>
                </a:moveTo>
                <a:lnTo>
                  <a:pt x="11164008" y="0"/>
                </a:lnTo>
                <a:lnTo>
                  <a:pt x="11164008" y="7013287"/>
                </a:lnTo>
                <a:lnTo>
                  <a:pt x="0" y="70132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990600"/>
            <a:ext cx="10816134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Insights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20438" y="3972000"/>
            <a:ext cx="4639551" cy="3688313"/>
            <a:chOff x="0" y="0"/>
            <a:chExt cx="6186068" cy="491775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985848"/>
              <a:ext cx="6186068" cy="3931902"/>
              <a:chOff x="0" y="0"/>
              <a:chExt cx="2074886" cy="131881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074886" cy="1318810"/>
              </a:xfrm>
              <a:custGeom>
                <a:avLst/>
                <a:gdLst/>
                <a:ahLst/>
                <a:cxnLst/>
                <a:rect r="r" b="b" t="t" l="l"/>
                <a:pathLst>
                  <a:path h="1318810" w="2074886">
                    <a:moveTo>
                      <a:pt x="0" y="0"/>
                    </a:moveTo>
                    <a:lnTo>
                      <a:pt x="2074886" y="0"/>
                    </a:lnTo>
                    <a:lnTo>
                      <a:pt x="2074886" y="1318810"/>
                    </a:lnTo>
                    <a:lnTo>
                      <a:pt x="0" y="1318810"/>
                    </a:lnTo>
                    <a:close/>
                  </a:path>
                </a:pathLst>
              </a:custGeom>
              <a:solidFill>
                <a:srgbClr val="8B0606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2074886" cy="1356910"/>
              </a:xfrm>
              <a:prstGeom prst="rect">
                <a:avLst/>
              </a:prstGeom>
            </p:spPr>
            <p:txBody>
              <a:bodyPr anchor="ctr" rtlCol="false" tIns="28380" lIns="28380" bIns="28380" rIns="2838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326590" y="0"/>
              <a:ext cx="1215743" cy="1414683"/>
              <a:chOff x="0" y="0"/>
              <a:chExt cx="6985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15413"/>
                <a:ext cx="698500" cy="781975"/>
              </a:xfrm>
              <a:custGeom>
                <a:avLst/>
                <a:gdLst/>
                <a:ahLst/>
                <a:cxnLst/>
                <a:rect r="r" b="b" t="t" l="l"/>
                <a:pathLst>
                  <a:path h="781975" w="698500">
                    <a:moveTo>
                      <a:pt x="418626" y="24951"/>
                    </a:moveTo>
                    <a:lnTo>
                      <a:pt x="629124" y="147423"/>
                    </a:lnTo>
                    <a:cubicBezTo>
                      <a:pt x="672076" y="172413"/>
                      <a:pt x="698500" y="218358"/>
                      <a:pt x="698500" y="268051"/>
                    </a:cubicBezTo>
                    <a:lnTo>
                      <a:pt x="698500" y="513923"/>
                    </a:lnTo>
                    <a:cubicBezTo>
                      <a:pt x="698500" y="563616"/>
                      <a:pt x="672076" y="609561"/>
                      <a:pt x="629124" y="634551"/>
                    </a:cubicBezTo>
                    <a:lnTo>
                      <a:pt x="418626" y="757023"/>
                    </a:lnTo>
                    <a:cubicBezTo>
                      <a:pt x="375741" y="781974"/>
                      <a:pt x="322759" y="781974"/>
                      <a:pt x="279874" y="757023"/>
                    </a:cubicBezTo>
                    <a:lnTo>
                      <a:pt x="69376" y="634551"/>
                    </a:lnTo>
                    <a:cubicBezTo>
                      <a:pt x="26424" y="609561"/>
                      <a:pt x="0" y="563616"/>
                      <a:pt x="0" y="513923"/>
                    </a:cubicBezTo>
                    <a:lnTo>
                      <a:pt x="0" y="268051"/>
                    </a:lnTo>
                    <a:cubicBezTo>
                      <a:pt x="0" y="218358"/>
                      <a:pt x="26424" y="172413"/>
                      <a:pt x="69376" y="147423"/>
                    </a:cubicBezTo>
                    <a:lnTo>
                      <a:pt x="279874" y="24951"/>
                    </a:lnTo>
                    <a:cubicBezTo>
                      <a:pt x="322759" y="0"/>
                      <a:pt x="375741" y="0"/>
                      <a:pt x="418626" y="24951"/>
                    </a:cubicBezTo>
                    <a:close/>
                  </a:path>
                </a:pathLst>
              </a:custGeom>
              <a:solidFill>
                <a:srgbClr val="CD0909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28380" lIns="28380" bIns="28380" rIns="2838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Freeform 9" id="9"/>
            <p:cNvSpPr/>
            <p:nvPr/>
          </p:nvSpPr>
          <p:spPr>
            <a:xfrm flipH="false" flipV="false" rot="0">
              <a:off x="2658155" y="355562"/>
              <a:ext cx="552613" cy="703559"/>
            </a:xfrm>
            <a:custGeom>
              <a:avLst/>
              <a:gdLst/>
              <a:ahLst/>
              <a:cxnLst/>
              <a:rect r="r" b="b" t="t" l="l"/>
              <a:pathLst>
                <a:path h="703559" w="552613">
                  <a:moveTo>
                    <a:pt x="0" y="0"/>
                  </a:moveTo>
                  <a:lnTo>
                    <a:pt x="552613" y="0"/>
                  </a:lnTo>
                  <a:lnTo>
                    <a:pt x="552613" y="703559"/>
                  </a:lnTo>
                  <a:lnTo>
                    <a:pt x="0" y="7035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361585" y="1866244"/>
              <a:ext cx="4859676" cy="29014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194"/>
                </a:lnSpc>
                <a:spcBef>
                  <a:spcPct val="0"/>
                </a:spcBef>
              </a:pPr>
              <a:r>
                <a:rPr lang="en-US" sz="1567">
                  <a:solidFill>
                    <a:srgbClr val="FFFFFF"/>
                  </a:solidFill>
                  <a:latin typeface="Poppins"/>
                </a:rPr>
                <a:t>Decidimos analisar a eficiência dos voos proporcinalmente, visto que EUA tinha mais voos e isso não significava que por terem mais dados “on time” eram o país com mais voos eficiente. Com isso, descobrimos que o país com maior eficiência é Mônaco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361585" y="1367058"/>
              <a:ext cx="1291616" cy="400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440"/>
                </a:lnSpc>
                <a:spcBef>
                  <a:spcPct val="0"/>
                </a:spcBef>
              </a:pPr>
              <a:r>
                <a:rPr lang="en-US" sz="1743">
                  <a:solidFill>
                    <a:srgbClr val="FFFFFF"/>
                  </a:solidFill>
                  <a:latin typeface="Poppins Bold"/>
                </a:rPr>
                <a:t>Insights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28700" y="2352395"/>
            <a:ext cx="10483767" cy="7661077"/>
          </a:xfrm>
          <a:custGeom>
            <a:avLst/>
            <a:gdLst/>
            <a:ahLst/>
            <a:cxnLst/>
            <a:rect r="r" b="b" t="t" l="l"/>
            <a:pathLst>
              <a:path h="7661077" w="10483767">
                <a:moveTo>
                  <a:pt x="0" y="0"/>
                </a:moveTo>
                <a:lnTo>
                  <a:pt x="10483767" y="0"/>
                </a:lnTo>
                <a:lnTo>
                  <a:pt x="10483767" y="7661077"/>
                </a:lnTo>
                <a:lnTo>
                  <a:pt x="0" y="76610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369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990600"/>
            <a:ext cx="10816134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Insights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284117" y="3955219"/>
            <a:ext cx="4740241" cy="3646106"/>
            <a:chOff x="0" y="0"/>
            <a:chExt cx="6320321" cy="48614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795320"/>
              <a:ext cx="6320321" cy="4066154"/>
              <a:chOff x="0" y="0"/>
              <a:chExt cx="2119916" cy="136384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119916" cy="1363840"/>
              </a:xfrm>
              <a:custGeom>
                <a:avLst/>
                <a:gdLst/>
                <a:ahLst/>
                <a:cxnLst/>
                <a:rect r="r" b="b" t="t" l="l"/>
                <a:pathLst>
                  <a:path h="1363840" w="2119916">
                    <a:moveTo>
                      <a:pt x="0" y="0"/>
                    </a:moveTo>
                    <a:lnTo>
                      <a:pt x="2119916" y="0"/>
                    </a:lnTo>
                    <a:lnTo>
                      <a:pt x="2119916" y="1363840"/>
                    </a:lnTo>
                    <a:lnTo>
                      <a:pt x="0" y="1363840"/>
                    </a:lnTo>
                    <a:close/>
                  </a:path>
                </a:pathLst>
              </a:custGeom>
              <a:solidFill>
                <a:srgbClr val="8B0606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2119916" cy="1401940"/>
              </a:xfrm>
              <a:prstGeom prst="rect">
                <a:avLst/>
              </a:prstGeom>
            </p:spPr>
            <p:txBody>
              <a:bodyPr anchor="ctr" rtlCol="false" tIns="28380" lIns="28380" bIns="28380" rIns="2838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326590" y="0"/>
              <a:ext cx="1215743" cy="1414683"/>
              <a:chOff x="0" y="0"/>
              <a:chExt cx="6985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15413"/>
                <a:ext cx="698500" cy="781975"/>
              </a:xfrm>
              <a:custGeom>
                <a:avLst/>
                <a:gdLst/>
                <a:ahLst/>
                <a:cxnLst/>
                <a:rect r="r" b="b" t="t" l="l"/>
                <a:pathLst>
                  <a:path h="781975" w="698500">
                    <a:moveTo>
                      <a:pt x="418626" y="24951"/>
                    </a:moveTo>
                    <a:lnTo>
                      <a:pt x="629124" y="147423"/>
                    </a:lnTo>
                    <a:cubicBezTo>
                      <a:pt x="672076" y="172413"/>
                      <a:pt x="698500" y="218358"/>
                      <a:pt x="698500" y="268051"/>
                    </a:cubicBezTo>
                    <a:lnTo>
                      <a:pt x="698500" y="513923"/>
                    </a:lnTo>
                    <a:cubicBezTo>
                      <a:pt x="698500" y="563616"/>
                      <a:pt x="672076" y="609561"/>
                      <a:pt x="629124" y="634551"/>
                    </a:cubicBezTo>
                    <a:lnTo>
                      <a:pt x="418626" y="757023"/>
                    </a:lnTo>
                    <a:cubicBezTo>
                      <a:pt x="375741" y="781974"/>
                      <a:pt x="322759" y="781974"/>
                      <a:pt x="279874" y="757023"/>
                    </a:cubicBezTo>
                    <a:lnTo>
                      <a:pt x="69376" y="634551"/>
                    </a:lnTo>
                    <a:cubicBezTo>
                      <a:pt x="26424" y="609561"/>
                      <a:pt x="0" y="563616"/>
                      <a:pt x="0" y="513923"/>
                    </a:cubicBezTo>
                    <a:lnTo>
                      <a:pt x="0" y="268051"/>
                    </a:lnTo>
                    <a:cubicBezTo>
                      <a:pt x="0" y="218358"/>
                      <a:pt x="26424" y="172413"/>
                      <a:pt x="69376" y="147423"/>
                    </a:cubicBezTo>
                    <a:lnTo>
                      <a:pt x="279874" y="24951"/>
                    </a:lnTo>
                    <a:cubicBezTo>
                      <a:pt x="322759" y="0"/>
                      <a:pt x="375741" y="0"/>
                      <a:pt x="418626" y="24951"/>
                    </a:cubicBezTo>
                    <a:close/>
                  </a:path>
                </a:pathLst>
              </a:custGeom>
              <a:solidFill>
                <a:srgbClr val="CD0909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28380" lIns="28380" bIns="28380" rIns="2838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Freeform 9" id="9"/>
            <p:cNvSpPr/>
            <p:nvPr/>
          </p:nvSpPr>
          <p:spPr>
            <a:xfrm flipH="false" flipV="false" rot="0">
              <a:off x="2658155" y="355562"/>
              <a:ext cx="552613" cy="703559"/>
            </a:xfrm>
            <a:custGeom>
              <a:avLst/>
              <a:gdLst/>
              <a:ahLst/>
              <a:cxnLst/>
              <a:rect r="r" b="b" t="t" l="l"/>
              <a:pathLst>
                <a:path h="703559" w="552613">
                  <a:moveTo>
                    <a:pt x="0" y="0"/>
                  </a:moveTo>
                  <a:lnTo>
                    <a:pt x="552613" y="0"/>
                  </a:lnTo>
                  <a:lnTo>
                    <a:pt x="552613" y="703559"/>
                  </a:lnTo>
                  <a:lnTo>
                    <a:pt x="0" y="7035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361585" y="2000497"/>
              <a:ext cx="4859676" cy="2536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194"/>
                </a:lnSpc>
                <a:spcBef>
                  <a:spcPct val="0"/>
                </a:spcBef>
              </a:pPr>
              <a:r>
                <a:rPr lang="en-US" sz="1567">
                  <a:solidFill>
                    <a:srgbClr val="FFFFFF"/>
                  </a:solidFill>
                  <a:latin typeface="Poppins"/>
                </a:rPr>
                <a:t>Apesar dos EUA apresentar a maior quantidade de voos “On time”, em proporção é o país com maior proporção no quesito ineficiência, ou seja, status de voos “Cancelled ou “Delayed” (cancelados ou com atrasaos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361585" y="1367058"/>
              <a:ext cx="1291616" cy="400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440"/>
                </a:lnSpc>
                <a:spcBef>
                  <a:spcPct val="0"/>
                </a:spcBef>
              </a:pPr>
              <a:r>
                <a:rPr lang="en-US" sz="1743">
                  <a:solidFill>
                    <a:srgbClr val="FFFFFF"/>
                  </a:solidFill>
                  <a:latin typeface="Poppins Bold"/>
                </a:rPr>
                <a:t>Insights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28700" y="2234705"/>
            <a:ext cx="9125537" cy="7670372"/>
          </a:xfrm>
          <a:custGeom>
            <a:avLst/>
            <a:gdLst/>
            <a:ahLst/>
            <a:cxnLst/>
            <a:rect r="r" b="b" t="t" l="l"/>
            <a:pathLst>
              <a:path h="7670372" w="9125537">
                <a:moveTo>
                  <a:pt x="0" y="0"/>
                </a:moveTo>
                <a:lnTo>
                  <a:pt x="9125537" y="0"/>
                </a:lnTo>
                <a:lnTo>
                  <a:pt x="9125537" y="7670372"/>
                </a:lnTo>
                <a:lnTo>
                  <a:pt x="0" y="76703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89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990600"/>
            <a:ext cx="10816134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Insights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807205" y="2669185"/>
            <a:ext cx="7131815" cy="6204128"/>
            <a:chOff x="0" y="0"/>
            <a:chExt cx="9509087" cy="827217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7587" t="0" r="7587" b="0"/>
            <a:stretch>
              <a:fillRect/>
            </a:stretch>
          </p:blipFill>
          <p:spPr>
            <a:xfrm flipH="false" flipV="false">
              <a:off x="0" y="0"/>
              <a:ext cx="9509087" cy="827217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-5400000">
            <a:off x="12159396" y="4065114"/>
            <a:ext cx="6204128" cy="3412270"/>
          </a:xfrm>
          <a:custGeom>
            <a:avLst/>
            <a:gdLst/>
            <a:ahLst/>
            <a:cxnLst/>
            <a:rect r="r" b="b" t="t" l="l"/>
            <a:pathLst>
              <a:path h="3412270" w="6204128">
                <a:moveTo>
                  <a:pt x="0" y="0"/>
                </a:moveTo>
                <a:lnTo>
                  <a:pt x="6204127" y="0"/>
                </a:lnTo>
                <a:lnTo>
                  <a:pt x="6204127" y="3412270"/>
                </a:lnTo>
                <a:lnTo>
                  <a:pt x="0" y="34122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67896" y="990600"/>
            <a:ext cx="16952208" cy="1072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Modelo ML para Análise de Demanda por Destino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3475162"/>
            <a:ext cx="7192135" cy="1488965"/>
            <a:chOff x="0" y="0"/>
            <a:chExt cx="9589513" cy="1985286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190972"/>
              <a:ext cx="9589513" cy="1794314"/>
              <a:chOff x="0" y="0"/>
              <a:chExt cx="1894225" cy="354432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894225" cy="354432"/>
              </a:xfrm>
              <a:custGeom>
                <a:avLst/>
                <a:gdLst/>
                <a:ahLst/>
                <a:cxnLst/>
                <a:rect r="r" b="b" t="t" l="l"/>
                <a:pathLst>
                  <a:path h="354432" w="1894225">
                    <a:moveTo>
                      <a:pt x="11841" y="0"/>
                    </a:moveTo>
                    <a:lnTo>
                      <a:pt x="1882384" y="0"/>
                    </a:lnTo>
                    <a:cubicBezTo>
                      <a:pt x="1888923" y="0"/>
                      <a:pt x="1894225" y="5301"/>
                      <a:pt x="1894225" y="11841"/>
                    </a:cubicBezTo>
                    <a:lnTo>
                      <a:pt x="1894225" y="342592"/>
                    </a:lnTo>
                    <a:cubicBezTo>
                      <a:pt x="1894225" y="349131"/>
                      <a:pt x="1888923" y="354432"/>
                      <a:pt x="1882384" y="354432"/>
                    </a:cubicBezTo>
                    <a:lnTo>
                      <a:pt x="11841" y="354432"/>
                    </a:lnTo>
                    <a:cubicBezTo>
                      <a:pt x="5301" y="354432"/>
                      <a:pt x="0" y="349131"/>
                      <a:pt x="0" y="342592"/>
                    </a:cubicBezTo>
                    <a:lnTo>
                      <a:pt x="0" y="11841"/>
                    </a:lnTo>
                    <a:cubicBezTo>
                      <a:pt x="0" y="5301"/>
                      <a:pt x="5301" y="0"/>
                      <a:pt x="11841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38100"/>
                <a:ext cx="1894225" cy="39253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353070" y="0"/>
              <a:ext cx="328233" cy="381944"/>
              <a:chOff x="0" y="0"/>
              <a:chExt cx="6985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6985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6985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8B0606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971324" y="586296"/>
              <a:ext cx="7362924" cy="5918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11"/>
                </a:lnSpc>
                <a:spcBef>
                  <a:spcPct val="0"/>
                </a:spcBef>
              </a:pPr>
              <a:r>
                <a:rPr lang="en-US" sz="2651">
                  <a:solidFill>
                    <a:srgbClr val="000000"/>
                  </a:solidFill>
                  <a:latin typeface="Canva Sans"/>
                </a:rPr>
                <a:t>Modelo: Regressão Linear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6539024"/>
            <a:ext cx="7192135" cy="1870249"/>
            <a:chOff x="0" y="0"/>
            <a:chExt cx="9589513" cy="2493665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190972"/>
              <a:ext cx="9589513" cy="2302693"/>
              <a:chOff x="0" y="0"/>
              <a:chExt cx="1894225" cy="454853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894225" cy="454853"/>
              </a:xfrm>
              <a:custGeom>
                <a:avLst/>
                <a:gdLst/>
                <a:ahLst/>
                <a:cxnLst/>
                <a:rect r="r" b="b" t="t" l="l"/>
                <a:pathLst>
                  <a:path h="454853" w="1894225">
                    <a:moveTo>
                      <a:pt x="11841" y="0"/>
                    </a:moveTo>
                    <a:lnTo>
                      <a:pt x="1882384" y="0"/>
                    </a:lnTo>
                    <a:cubicBezTo>
                      <a:pt x="1888923" y="0"/>
                      <a:pt x="1894225" y="5301"/>
                      <a:pt x="1894225" y="11841"/>
                    </a:cubicBezTo>
                    <a:lnTo>
                      <a:pt x="1894225" y="443012"/>
                    </a:lnTo>
                    <a:cubicBezTo>
                      <a:pt x="1894225" y="449552"/>
                      <a:pt x="1888923" y="454853"/>
                      <a:pt x="1882384" y="454853"/>
                    </a:cubicBezTo>
                    <a:lnTo>
                      <a:pt x="11841" y="454853"/>
                    </a:lnTo>
                    <a:cubicBezTo>
                      <a:pt x="5301" y="454853"/>
                      <a:pt x="0" y="449552"/>
                      <a:pt x="0" y="443012"/>
                    </a:cubicBezTo>
                    <a:lnTo>
                      <a:pt x="0" y="11841"/>
                    </a:lnTo>
                    <a:cubicBezTo>
                      <a:pt x="0" y="5301"/>
                      <a:pt x="5301" y="0"/>
                      <a:pt x="11841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38100"/>
                <a:ext cx="1894225" cy="49295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353070" y="0"/>
              <a:ext cx="328233" cy="381944"/>
              <a:chOff x="0" y="0"/>
              <a:chExt cx="698500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6985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6985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8B0606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993699" y="436477"/>
              <a:ext cx="8595814" cy="16917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72"/>
                </a:lnSpc>
                <a:spcBef>
                  <a:spcPct val="0"/>
                </a:spcBef>
              </a:pPr>
              <a:r>
                <a:rPr lang="en-US" sz="2480">
                  <a:solidFill>
                    <a:srgbClr val="000000"/>
                  </a:solidFill>
                  <a:latin typeface="Canva Sans"/>
                </a:rPr>
                <a:t>Medidas de acurácia: Erro Quadrático Médio (MSE), Coeficiente de Determinação (R²)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839903"/>
            <a:ext cx="432447" cy="503211"/>
            <a:chOff x="0" y="0"/>
            <a:chExt cx="6985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A8070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4891895"/>
            <a:ext cx="432447" cy="503211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8500" cy="812800"/>
            </a:xfrm>
            <a:custGeom>
              <a:avLst/>
              <a:gdLst/>
              <a:ahLst/>
              <a:cxnLst/>
              <a:rect r="r" b="b" t="t" l="l"/>
              <a:pathLst>
                <a:path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A8070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65647" y="702463"/>
            <a:ext cx="9017935" cy="749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20"/>
              </a:lnSpc>
            </a:pPr>
            <a:r>
              <a:rPr lang="en-US" sz="4778">
                <a:solidFill>
                  <a:srgbClr val="000000"/>
                </a:solidFill>
                <a:latin typeface="Anton Bold"/>
              </a:rPr>
              <a:t>Codificação e Contagem do Modelo: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65647" y="4754455"/>
            <a:ext cx="9299093" cy="749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20"/>
              </a:lnSpc>
            </a:pPr>
            <a:r>
              <a:rPr lang="en-US" sz="4778">
                <a:solidFill>
                  <a:srgbClr val="000000"/>
                </a:solidFill>
                <a:latin typeface="Anton Bold"/>
              </a:rPr>
              <a:t>Preparação e Treinamento do Modelo: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65647" y="1684797"/>
            <a:ext cx="8704099" cy="2538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89"/>
              </a:lnSpc>
              <a:spcBef>
                <a:spcPct val="0"/>
              </a:spcBef>
            </a:pPr>
            <a:r>
              <a:rPr lang="en-US" sz="2420">
                <a:solidFill>
                  <a:srgbClr val="000000"/>
                </a:solidFill>
                <a:latin typeface="Poppins"/>
              </a:rPr>
              <a:t>Inicialmente, para aplicação do medelo a codificação da variável categórica "Nome do País" foi realizada usando Label Encoding. Em seguida, o número de registros para cada país de destino foi calculado, resultando em um DataFrame com as colunas "Nome do País" e "Contagem de Passageiros".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65647" y="5742095"/>
            <a:ext cx="9017935" cy="4062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62"/>
              </a:lnSpc>
              <a:spcBef>
                <a:spcPct val="0"/>
              </a:spcBef>
            </a:pPr>
            <a:r>
              <a:rPr lang="en-US" sz="2330">
                <a:solidFill>
                  <a:srgbClr val="000000"/>
                </a:solidFill>
                <a:latin typeface="Poppins"/>
              </a:rPr>
              <a:t>Os dados foram preparados para o treinamento do modelo de regressão linear. A variável independente (X) é definida como "Nome do País", enquanto a variável dependente (y) é "Contagem de Passageiros". A eficácia do modelo foi avaliada com a divisão dos dados em conjuntos de treinamento (80%) e teste (20%). O modelo foi treinado usando a biblioteca scikit-learn, permitindo previsões com base nos dados de teste. Visualmente, um gráfico de dispersão foi gerado para comparar dados reais (azul) e previsões do modelo (vermelho, marcadas com 'x').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1369540" y="1653144"/>
            <a:ext cx="5881711" cy="3711888"/>
            <a:chOff x="0" y="0"/>
            <a:chExt cx="7842281" cy="4949184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2"/>
            <a:srcRect l="0" t="2370" r="0" b="2370"/>
            <a:stretch>
              <a:fillRect/>
            </a:stretch>
          </p:blipFill>
          <p:spPr>
            <a:xfrm flipH="false" flipV="false">
              <a:off x="0" y="0"/>
              <a:ext cx="7842281" cy="4949184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11369540" y="5756784"/>
            <a:ext cx="5872186" cy="3784403"/>
            <a:chOff x="0" y="0"/>
            <a:chExt cx="7829581" cy="5045871"/>
          </a:xfrm>
        </p:grpSpPr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3"/>
            <a:srcRect l="3643" t="0" r="3643" b="0"/>
            <a:stretch>
              <a:fillRect/>
            </a:stretch>
          </p:blipFill>
          <p:spPr>
            <a:xfrm flipH="false" flipV="false">
              <a:off x="0" y="0"/>
              <a:ext cx="7829581" cy="5045871"/>
            </a:xfrm>
            <a:prstGeom prst="rect">
              <a:avLst/>
            </a:prstGeom>
          </p:spPr>
        </p:pic>
      </p:grpSp>
      <p:sp>
        <p:nvSpPr>
          <p:cNvPr name="Freeform 16" id="16"/>
          <p:cNvSpPr/>
          <p:nvPr/>
        </p:nvSpPr>
        <p:spPr>
          <a:xfrm flipH="false" flipV="false" rot="-5400000">
            <a:off x="14302145" y="2407877"/>
            <a:ext cx="3815684" cy="2098626"/>
          </a:xfrm>
          <a:custGeom>
            <a:avLst/>
            <a:gdLst/>
            <a:ahLst/>
            <a:cxnLst/>
            <a:rect r="r" b="b" t="t" l="l"/>
            <a:pathLst>
              <a:path h="2098626" w="3815684">
                <a:moveTo>
                  <a:pt x="0" y="0"/>
                </a:moveTo>
                <a:lnTo>
                  <a:pt x="3815684" y="0"/>
                </a:lnTo>
                <a:lnTo>
                  <a:pt x="3815684" y="2098626"/>
                </a:lnTo>
                <a:lnTo>
                  <a:pt x="0" y="20986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-5400000">
            <a:off x="14302145" y="6584031"/>
            <a:ext cx="3815684" cy="2098626"/>
          </a:xfrm>
          <a:custGeom>
            <a:avLst/>
            <a:gdLst/>
            <a:ahLst/>
            <a:cxnLst/>
            <a:rect r="r" b="b" t="t" l="l"/>
            <a:pathLst>
              <a:path h="2098626" w="3815684">
                <a:moveTo>
                  <a:pt x="0" y="0"/>
                </a:moveTo>
                <a:lnTo>
                  <a:pt x="3815684" y="0"/>
                </a:lnTo>
                <a:lnTo>
                  <a:pt x="3815684" y="2098627"/>
                </a:lnTo>
                <a:lnTo>
                  <a:pt x="0" y="20986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685054"/>
            <a:ext cx="9503383" cy="6945606"/>
          </a:xfrm>
          <a:custGeom>
            <a:avLst/>
            <a:gdLst/>
            <a:ahLst/>
            <a:cxnLst/>
            <a:rect r="r" b="b" t="t" l="l"/>
            <a:pathLst>
              <a:path h="6945606" w="9503383">
                <a:moveTo>
                  <a:pt x="0" y="0"/>
                </a:moveTo>
                <a:lnTo>
                  <a:pt x="9503383" y="0"/>
                </a:lnTo>
                <a:lnTo>
                  <a:pt x="9503383" y="6945607"/>
                </a:lnTo>
                <a:lnTo>
                  <a:pt x="0" y="69456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7" r="0" b="-17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90600"/>
            <a:ext cx="10816134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Resultado da Regressão Linear 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497089" y="5707666"/>
            <a:ext cx="4762211" cy="3026890"/>
            <a:chOff x="0" y="0"/>
            <a:chExt cx="2074886" cy="13188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74886" cy="1318810"/>
            </a:xfrm>
            <a:custGeom>
              <a:avLst/>
              <a:gdLst/>
              <a:ahLst/>
              <a:cxnLst/>
              <a:rect r="r" b="b" t="t" l="l"/>
              <a:pathLst>
                <a:path h="1318810" w="2074886">
                  <a:moveTo>
                    <a:pt x="0" y="0"/>
                  </a:moveTo>
                  <a:lnTo>
                    <a:pt x="2074886" y="0"/>
                  </a:lnTo>
                  <a:lnTo>
                    <a:pt x="2074886" y="1318810"/>
                  </a:lnTo>
                  <a:lnTo>
                    <a:pt x="0" y="1318810"/>
                  </a:lnTo>
                  <a:close/>
                </a:path>
              </a:pathLst>
            </a:custGeom>
            <a:solidFill>
              <a:srgbClr val="8B0606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74886" cy="1356910"/>
            </a:xfrm>
            <a:prstGeom prst="rect">
              <a:avLst/>
            </a:prstGeom>
          </p:spPr>
          <p:txBody>
            <a:bodyPr anchor="ctr" rtlCol="false" tIns="29131" lIns="29131" bIns="29131" rIns="29131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4288164" y="4948732"/>
            <a:ext cx="935914" cy="1089063"/>
            <a:chOff x="0" y="0"/>
            <a:chExt cx="6985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15016"/>
              <a:ext cx="698500" cy="782769"/>
            </a:xfrm>
            <a:custGeom>
              <a:avLst/>
              <a:gdLst/>
              <a:ahLst/>
              <a:cxnLst/>
              <a:rect r="r" b="b" t="t" l="l"/>
              <a:pathLst>
                <a:path h="782769" w="698500">
                  <a:moveTo>
                    <a:pt x="416839" y="24309"/>
                  </a:moveTo>
                  <a:lnTo>
                    <a:pt x="630911" y="148859"/>
                  </a:lnTo>
                  <a:cubicBezTo>
                    <a:pt x="672757" y="173206"/>
                    <a:pt x="698500" y="217967"/>
                    <a:pt x="698500" y="266381"/>
                  </a:cubicBezTo>
                  <a:lnTo>
                    <a:pt x="698500" y="516387"/>
                  </a:lnTo>
                  <a:cubicBezTo>
                    <a:pt x="698500" y="564801"/>
                    <a:pt x="672757" y="609562"/>
                    <a:pt x="630911" y="633909"/>
                  </a:cubicBezTo>
                  <a:lnTo>
                    <a:pt x="416839" y="758459"/>
                  </a:lnTo>
                  <a:cubicBezTo>
                    <a:pt x="375058" y="782768"/>
                    <a:pt x="323442" y="782768"/>
                    <a:pt x="281661" y="758459"/>
                  </a:cubicBezTo>
                  <a:lnTo>
                    <a:pt x="67589" y="633909"/>
                  </a:lnTo>
                  <a:cubicBezTo>
                    <a:pt x="25743" y="609562"/>
                    <a:pt x="0" y="564801"/>
                    <a:pt x="0" y="516387"/>
                  </a:cubicBezTo>
                  <a:lnTo>
                    <a:pt x="0" y="266381"/>
                  </a:lnTo>
                  <a:cubicBezTo>
                    <a:pt x="0" y="217967"/>
                    <a:pt x="25743" y="173206"/>
                    <a:pt x="67589" y="148859"/>
                  </a:cubicBezTo>
                  <a:lnTo>
                    <a:pt x="281661" y="24309"/>
                  </a:lnTo>
                  <a:cubicBezTo>
                    <a:pt x="323442" y="0"/>
                    <a:pt x="375058" y="0"/>
                    <a:pt x="416839" y="24309"/>
                  </a:cubicBezTo>
                  <a:close/>
                </a:path>
              </a:pathLst>
            </a:custGeom>
            <a:solidFill>
              <a:srgbClr val="CD0909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29131" lIns="29131" bIns="29131" rIns="29131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4543412" y="5222454"/>
            <a:ext cx="425417" cy="541619"/>
          </a:xfrm>
          <a:custGeom>
            <a:avLst/>
            <a:gdLst/>
            <a:ahLst/>
            <a:cxnLst/>
            <a:rect r="r" b="b" t="t" l="l"/>
            <a:pathLst>
              <a:path h="541619" w="425417">
                <a:moveTo>
                  <a:pt x="0" y="0"/>
                </a:moveTo>
                <a:lnTo>
                  <a:pt x="425418" y="0"/>
                </a:lnTo>
                <a:lnTo>
                  <a:pt x="425418" y="541619"/>
                </a:lnTo>
                <a:lnTo>
                  <a:pt x="0" y="5416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775447" y="6537744"/>
            <a:ext cx="3741117" cy="1690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52"/>
              </a:lnSpc>
            </a:pPr>
            <a:r>
              <a:rPr lang="en-US" sz="1608">
                <a:solidFill>
                  <a:srgbClr val="FFFFFF"/>
                </a:solidFill>
                <a:latin typeface="Poppins"/>
              </a:rPr>
              <a:t> Erro Quadrático Médio (MSE) -</a:t>
            </a:r>
          </a:p>
          <a:p>
            <a:pPr algn="just">
              <a:lnSpc>
                <a:spcPts val="2252"/>
              </a:lnSpc>
            </a:pPr>
          </a:p>
          <a:p>
            <a:pPr algn="just">
              <a:lnSpc>
                <a:spcPts val="2252"/>
              </a:lnSpc>
            </a:pPr>
          </a:p>
          <a:p>
            <a:pPr algn="just">
              <a:lnSpc>
                <a:spcPts val="2252"/>
              </a:lnSpc>
            </a:pPr>
          </a:p>
          <a:p>
            <a:pPr algn="just">
              <a:lnSpc>
                <a:spcPts val="2252"/>
              </a:lnSpc>
            </a:pPr>
            <a:r>
              <a:rPr lang="en-US" sz="1608">
                <a:solidFill>
                  <a:srgbClr val="FFFFFF"/>
                </a:solidFill>
                <a:latin typeface="Poppins"/>
              </a:rPr>
              <a:t>Coeficiente de Determinação (R²) -</a:t>
            </a:r>
          </a:p>
          <a:p>
            <a:pPr algn="just">
              <a:lnSpc>
                <a:spcPts val="2252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2775447" y="5980645"/>
            <a:ext cx="3444435" cy="328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04"/>
              </a:lnSpc>
              <a:spcBef>
                <a:spcPct val="0"/>
              </a:spcBef>
            </a:pPr>
            <a:r>
              <a:rPr lang="en-US" sz="1789">
                <a:solidFill>
                  <a:srgbClr val="FFFFFF"/>
                </a:solidFill>
                <a:latin typeface="Poppins Bold"/>
              </a:rPr>
              <a:t>Resultado de acurácia: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21946">
            <a:off x="1028761" y="6196457"/>
            <a:ext cx="2984059" cy="0"/>
          </a:xfrm>
          <a:prstGeom prst="line">
            <a:avLst/>
          </a:prstGeom>
          <a:ln cap="flat" w="47625">
            <a:solidFill>
              <a:srgbClr val="8B060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3879130"/>
            <a:ext cx="8926341" cy="2162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796"/>
              </a:lnSpc>
            </a:pPr>
            <a:r>
              <a:rPr lang="en-US" sz="11997">
                <a:solidFill>
                  <a:srgbClr val="000000"/>
                </a:solidFill>
                <a:latin typeface="Poppins Bold"/>
              </a:rPr>
              <a:t>Obrigado</a:t>
            </a:r>
          </a:p>
        </p:txBody>
      </p:sp>
      <p:grpSp>
        <p:nvGrpSpPr>
          <p:cNvPr name="Group 4" id="4"/>
          <p:cNvGrpSpPr/>
          <p:nvPr/>
        </p:nvGrpSpPr>
        <p:grpSpPr>
          <a:xfrm rot="-1832212">
            <a:off x="13124977" y="-344908"/>
            <a:ext cx="8650847" cy="4969964"/>
            <a:chOff x="0" y="0"/>
            <a:chExt cx="413726" cy="2376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13726" cy="237688"/>
            </a:xfrm>
            <a:custGeom>
              <a:avLst/>
              <a:gdLst/>
              <a:ahLst/>
              <a:cxnLst/>
              <a:rect r="r" b="b" t="t" l="l"/>
              <a:pathLst>
                <a:path h="237688" w="413726">
                  <a:moveTo>
                    <a:pt x="0" y="0"/>
                  </a:moveTo>
                  <a:lnTo>
                    <a:pt x="413726" y="0"/>
                  </a:lnTo>
                  <a:lnTo>
                    <a:pt x="413726" y="237688"/>
                  </a:lnTo>
                  <a:lnTo>
                    <a:pt x="0" y="237688"/>
                  </a:lnTo>
                  <a:close/>
                </a:path>
              </a:pathLst>
            </a:custGeom>
            <a:solidFill>
              <a:srgbClr val="EC3132">
                <a:alpha val="49804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13726" cy="2757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-1832212">
            <a:off x="7333962" y="6393030"/>
            <a:ext cx="17619915" cy="7787940"/>
            <a:chOff x="0" y="0"/>
            <a:chExt cx="842670" cy="37245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42670" cy="372457"/>
            </a:xfrm>
            <a:custGeom>
              <a:avLst/>
              <a:gdLst/>
              <a:ahLst/>
              <a:cxnLst/>
              <a:rect r="r" b="b" t="t" l="l"/>
              <a:pathLst>
                <a:path h="372457" w="842670">
                  <a:moveTo>
                    <a:pt x="0" y="0"/>
                  </a:moveTo>
                  <a:lnTo>
                    <a:pt x="842670" y="0"/>
                  </a:lnTo>
                  <a:lnTo>
                    <a:pt x="842670" y="372457"/>
                  </a:lnTo>
                  <a:lnTo>
                    <a:pt x="0" y="372457"/>
                  </a:lnTo>
                  <a:close/>
                </a:path>
              </a:pathLst>
            </a:custGeom>
            <a:solidFill>
              <a:srgbClr val="EC3132">
                <a:alpha val="51765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42670" cy="4105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410683" y="802308"/>
            <a:ext cx="7091994" cy="8252502"/>
            <a:chOff x="0" y="0"/>
            <a:chExt cx="6985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5044"/>
              <a:ext cx="698500" cy="802712"/>
            </a:xfrm>
            <a:custGeom>
              <a:avLst/>
              <a:gdLst/>
              <a:ahLst/>
              <a:cxnLst/>
              <a:rect r="r" b="b" t="t" l="l"/>
              <a:pathLst>
                <a:path h="802712" w="698500">
                  <a:moveTo>
                    <a:pt x="371954" y="8166"/>
                  </a:moveTo>
                  <a:lnTo>
                    <a:pt x="675796" y="184946"/>
                  </a:lnTo>
                  <a:cubicBezTo>
                    <a:pt x="689852" y="193125"/>
                    <a:pt x="698500" y="208161"/>
                    <a:pt x="698500" y="224424"/>
                  </a:cubicBezTo>
                  <a:lnTo>
                    <a:pt x="698500" y="578288"/>
                  </a:lnTo>
                  <a:cubicBezTo>
                    <a:pt x="698500" y="594551"/>
                    <a:pt x="689852" y="609587"/>
                    <a:pt x="675796" y="617766"/>
                  </a:cubicBezTo>
                  <a:lnTo>
                    <a:pt x="371954" y="794546"/>
                  </a:lnTo>
                  <a:cubicBezTo>
                    <a:pt x="357919" y="802712"/>
                    <a:pt x="340581" y="802712"/>
                    <a:pt x="326546" y="794546"/>
                  </a:cubicBezTo>
                  <a:lnTo>
                    <a:pt x="22704" y="617766"/>
                  </a:lnTo>
                  <a:cubicBezTo>
                    <a:pt x="8648" y="609587"/>
                    <a:pt x="0" y="594551"/>
                    <a:pt x="0" y="578288"/>
                  </a:cubicBezTo>
                  <a:lnTo>
                    <a:pt x="0" y="224424"/>
                  </a:lnTo>
                  <a:cubicBezTo>
                    <a:pt x="0" y="208161"/>
                    <a:pt x="8648" y="193125"/>
                    <a:pt x="22704" y="184946"/>
                  </a:cubicBezTo>
                  <a:lnTo>
                    <a:pt x="326546" y="8166"/>
                  </a:lnTo>
                  <a:cubicBezTo>
                    <a:pt x="340581" y="0"/>
                    <a:pt x="357919" y="0"/>
                    <a:pt x="371954" y="816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815001" y="1272787"/>
            <a:ext cx="6283358" cy="7311543"/>
            <a:chOff x="0" y="0"/>
            <a:chExt cx="6985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7726"/>
              <a:ext cx="698500" cy="797347"/>
            </a:xfrm>
            <a:custGeom>
              <a:avLst/>
              <a:gdLst/>
              <a:ahLst/>
              <a:cxnLst/>
              <a:rect r="r" b="b" t="t" l="l"/>
              <a:pathLst>
                <a:path h="797347" w="698500">
                  <a:moveTo>
                    <a:pt x="384029" y="12509"/>
                  </a:moveTo>
                  <a:lnTo>
                    <a:pt x="663721" y="175239"/>
                  </a:lnTo>
                  <a:cubicBezTo>
                    <a:pt x="685254" y="187767"/>
                    <a:pt x="698500" y="210799"/>
                    <a:pt x="698500" y="235711"/>
                  </a:cubicBezTo>
                  <a:lnTo>
                    <a:pt x="698500" y="561637"/>
                  </a:lnTo>
                  <a:cubicBezTo>
                    <a:pt x="698500" y="586549"/>
                    <a:pt x="685254" y="609581"/>
                    <a:pt x="663721" y="622109"/>
                  </a:cubicBezTo>
                  <a:lnTo>
                    <a:pt x="384029" y="784839"/>
                  </a:lnTo>
                  <a:cubicBezTo>
                    <a:pt x="362530" y="797348"/>
                    <a:pt x="335970" y="797348"/>
                    <a:pt x="314471" y="784839"/>
                  </a:cubicBezTo>
                  <a:lnTo>
                    <a:pt x="34779" y="622109"/>
                  </a:lnTo>
                  <a:cubicBezTo>
                    <a:pt x="13246" y="609581"/>
                    <a:pt x="0" y="586549"/>
                    <a:pt x="0" y="561637"/>
                  </a:cubicBezTo>
                  <a:lnTo>
                    <a:pt x="0" y="235711"/>
                  </a:lnTo>
                  <a:cubicBezTo>
                    <a:pt x="0" y="210799"/>
                    <a:pt x="13246" y="187767"/>
                    <a:pt x="34779" y="175239"/>
                  </a:cubicBezTo>
                  <a:lnTo>
                    <a:pt x="314471" y="12509"/>
                  </a:lnTo>
                  <a:cubicBezTo>
                    <a:pt x="335970" y="0"/>
                    <a:pt x="362530" y="0"/>
                    <a:pt x="384029" y="12509"/>
                  </a:cubicBezTo>
                  <a:close/>
                </a:path>
              </a:pathLst>
            </a:custGeom>
            <a:solidFill>
              <a:srgbClr val="CD0909">
                <a:alpha val="50980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1089337" y="1708070"/>
            <a:ext cx="5734686" cy="6440977"/>
            <a:chOff x="0" y="0"/>
            <a:chExt cx="6375400" cy="716060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75527" cy="7160641"/>
            </a:xfrm>
            <a:custGeom>
              <a:avLst/>
              <a:gdLst/>
              <a:ahLst/>
              <a:cxnLst/>
              <a:rect r="r" b="b" t="t" l="l"/>
              <a:pathLst>
                <a:path h="7160641" w="6375527">
                  <a:moveTo>
                    <a:pt x="3205861" y="0"/>
                  </a:moveTo>
                  <a:cubicBezTo>
                    <a:pt x="3078861" y="127"/>
                    <a:pt x="2951861" y="33401"/>
                    <a:pt x="2838450" y="99822"/>
                  </a:cubicBezTo>
                  <a:lnTo>
                    <a:pt x="360172" y="1551559"/>
                  </a:lnTo>
                  <a:cubicBezTo>
                    <a:pt x="137033" y="1682115"/>
                    <a:pt x="0" y="1921256"/>
                    <a:pt x="0" y="2179828"/>
                  </a:cubicBezTo>
                  <a:lnTo>
                    <a:pt x="0" y="4948174"/>
                  </a:lnTo>
                  <a:cubicBezTo>
                    <a:pt x="0" y="5204079"/>
                    <a:pt x="134366" y="5441315"/>
                    <a:pt x="353949" y="5572887"/>
                  </a:cubicBezTo>
                  <a:lnTo>
                    <a:pt x="2832227" y="7057136"/>
                  </a:lnTo>
                  <a:cubicBezTo>
                    <a:pt x="2947416" y="7126097"/>
                    <a:pt x="3076956" y="7160641"/>
                    <a:pt x="3206369" y="7160641"/>
                  </a:cubicBezTo>
                  <a:cubicBezTo>
                    <a:pt x="3337306" y="7160641"/>
                    <a:pt x="3468116" y="7125462"/>
                    <a:pt x="3584194" y="7054977"/>
                  </a:cubicBezTo>
                  <a:lnTo>
                    <a:pt x="6025134" y="5573522"/>
                  </a:lnTo>
                  <a:cubicBezTo>
                    <a:pt x="6242685" y="5441442"/>
                    <a:pt x="6375527" y="5205476"/>
                    <a:pt x="6375527" y="4951095"/>
                  </a:cubicBezTo>
                  <a:lnTo>
                    <a:pt x="6375527" y="2177034"/>
                  </a:lnTo>
                  <a:cubicBezTo>
                    <a:pt x="6375527" y="1919986"/>
                    <a:pt x="6240018" y="1682115"/>
                    <a:pt x="6019038" y="1550924"/>
                  </a:cubicBezTo>
                  <a:lnTo>
                    <a:pt x="3578098" y="101981"/>
                  </a:lnTo>
                  <a:cubicBezTo>
                    <a:pt x="3463798" y="34036"/>
                    <a:pt x="3335401" y="127"/>
                    <a:pt x="3207004" y="0"/>
                  </a:cubicBezTo>
                  <a:close/>
                </a:path>
              </a:pathLst>
            </a:custGeom>
            <a:blipFill>
              <a:blip r:embed="rId2"/>
              <a:stretch>
                <a:fillRect l="-34288" t="0" r="-34288" b="0"/>
              </a:stretch>
            </a:blipFill>
          </p:spPr>
        </p:sp>
      </p:grpSp>
      <p:sp>
        <p:nvSpPr>
          <p:cNvPr name="Freeform 18" id="18"/>
          <p:cNvSpPr/>
          <p:nvPr/>
        </p:nvSpPr>
        <p:spPr>
          <a:xfrm flipH="false" flipV="false" rot="1868917">
            <a:off x="11107220" y="7357608"/>
            <a:ext cx="2710164" cy="128733"/>
          </a:xfrm>
          <a:custGeom>
            <a:avLst/>
            <a:gdLst/>
            <a:ahLst/>
            <a:cxnLst/>
            <a:rect r="r" b="b" t="t" l="l"/>
            <a:pathLst>
              <a:path h="128733" w="2710164">
                <a:moveTo>
                  <a:pt x="0" y="0"/>
                </a:moveTo>
                <a:lnTo>
                  <a:pt x="2710164" y="0"/>
                </a:lnTo>
                <a:lnTo>
                  <a:pt x="2710164" y="128733"/>
                </a:lnTo>
                <a:lnTo>
                  <a:pt x="0" y="128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-1901483">
            <a:off x="14194445" y="7327921"/>
            <a:ext cx="2710164" cy="128733"/>
          </a:xfrm>
          <a:custGeom>
            <a:avLst/>
            <a:gdLst/>
            <a:ahLst/>
            <a:cxnLst/>
            <a:rect r="r" b="b" t="t" l="l"/>
            <a:pathLst>
              <a:path h="128733" w="2710164">
                <a:moveTo>
                  <a:pt x="0" y="0"/>
                </a:moveTo>
                <a:lnTo>
                  <a:pt x="2710164" y="0"/>
                </a:lnTo>
                <a:lnTo>
                  <a:pt x="2710164" y="128733"/>
                </a:lnTo>
                <a:lnTo>
                  <a:pt x="0" y="128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62601">
            <a:off x="7673151" y="-875531"/>
            <a:ext cx="9400137" cy="2839295"/>
            <a:chOff x="0" y="0"/>
            <a:chExt cx="812800" cy="24550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17822" y="0"/>
              <a:ext cx="777155" cy="240421"/>
            </a:xfrm>
            <a:custGeom>
              <a:avLst/>
              <a:gdLst/>
              <a:ahLst/>
              <a:cxnLst/>
              <a:rect r="r" b="b" t="t" l="l"/>
              <a:pathLst>
                <a:path h="240421" w="777155">
                  <a:moveTo>
                    <a:pt x="410431" y="232303"/>
                  </a:moveTo>
                  <a:lnTo>
                    <a:pt x="773125" y="13202"/>
                  </a:lnTo>
                  <a:cubicBezTo>
                    <a:pt x="775858" y="11550"/>
                    <a:pt x="777156" y="8280"/>
                    <a:pt x="776299" y="5204"/>
                  </a:cubicBezTo>
                  <a:cubicBezTo>
                    <a:pt x="775442" y="2128"/>
                    <a:pt x="772640" y="0"/>
                    <a:pt x="769447" y="0"/>
                  </a:cubicBezTo>
                  <a:lnTo>
                    <a:pt x="7709" y="0"/>
                  </a:lnTo>
                  <a:cubicBezTo>
                    <a:pt x="4516" y="0"/>
                    <a:pt x="1714" y="2128"/>
                    <a:pt x="857" y="5204"/>
                  </a:cubicBezTo>
                  <a:cubicBezTo>
                    <a:pt x="0" y="8280"/>
                    <a:pt x="1298" y="11550"/>
                    <a:pt x="4031" y="13202"/>
                  </a:cubicBezTo>
                  <a:lnTo>
                    <a:pt x="366725" y="232303"/>
                  </a:lnTo>
                  <a:cubicBezTo>
                    <a:pt x="380163" y="240421"/>
                    <a:pt x="396993" y="240421"/>
                    <a:pt x="410431" y="232303"/>
                  </a:cubicBezTo>
                  <a:close/>
                </a:path>
              </a:pathLst>
            </a:custGeom>
            <a:solidFill>
              <a:srgbClr val="EC3132">
                <a:alpha val="49804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27000" y="-20564"/>
              <a:ext cx="558800" cy="1520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97355"/>
            <a:ext cx="5936501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Introdução</a:t>
            </a:r>
          </a:p>
        </p:txBody>
      </p:sp>
      <p:grpSp>
        <p:nvGrpSpPr>
          <p:cNvPr name="Group 3" id="3"/>
          <p:cNvGrpSpPr/>
          <p:nvPr/>
        </p:nvGrpSpPr>
        <p:grpSpPr>
          <a:xfrm rot="-10706975">
            <a:off x="10684352" y="-931749"/>
            <a:ext cx="13912626" cy="3920897"/>
            <a:chOff x="0" y="0"/>
            <a:chExt cx="812800" cy="22906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29066"/>
            </a:xfrm>
            <a:custGeom>
              <a:avLst/>
              <a:gdLst/>
              <a:ahLst/>
              <a:cxnLst/>
              <a:rect r="r" b="b" t="t" l="l"/>
              <a:pathLst>
                <a:path h="229066" w="812800">
                  <a:moveTo>
                    <a:pt x="406400" y="0"/>
                  </a:moveTo>
                  <a:lnTo>
                    <a:pt x="812800" y="229066"/>
                  </a:lnTo>
                  <a:lnTo>
                    <a:pt x="0" y="22906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EC3132">
                <a:alpha val="4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68252"/>
              <a:ext cx="558800" cy="1444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2720511"/>
            <a:ext cx="10473726" cy="5154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22"/>
              </a:lnSpc>
              <a:spcBef>
                <a:spcPct val="0"/>
              </a:spcBef>
            </a:pPr>
            <a:r>
              <a:rPr lang="en-US" sz="2944">
                <a:solidFill>
                  <a:srgbClr val="000000"/>
                </a:solidFill>
                <a:latin typeface="Poppins"/>
              </a:rPr>
              <a:t>A agência de viagens "Boa Viagem" está empenhada em melhorar seus serviços e aumentar a satisfação do cliente por meio da análise de dados relacionados às reservas de passagens aéreas. Com um extenso conjunto de dados que abrange informações sobre passageiros, voos, destinos e comportamento de reserva, o projeto visa aplicar técnicas como análise descritiva, segmentação de clientes, análise de tendências temporais, previsão de demanda por destino e avaliação do desempenho de voos.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2663419" y="1541476"/>
            <a:ext cx="5145831" cy="5987876"/>
            <a:chOff x="0" y="0"/>
            <a:chExt cx="6985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9434"/>
              <a:ext cx="698500" cy="793931"/>
            </a:xfrm>
            <a:custGeom>
              <a:avLst/>
              <a:gdLst/>
              <a:ahLst/>
              <a:cxnLst/>
              <a:rect r="r" b="b" t="t" l="l"/>
              <a:pathLst>
                <a:path h="793931" w="698500">
                  <a:moveTo>
                    <a:pt x="391717" y="15274"/>
                  </a:moveTo>
                  <a:lnTo>
                    <a:pt x="656033" y="169058"/>
                  </a:lnTo>
                  <a:cubicBezTo>
                    <a:pt x="682325" y="184355"/>
                    <a:pt x="698500" y="212479"/>
                    <a:pt x="698500" y="242897"/>
                  </a:cubicBezTo>
                  <a:lnTo>
                    <a:pt x="698500" y="551035"/>
                  </a:lnTo>
                  <a:cubicBezTo>
                    <a:pt x="698500" y="581453"/>
                    <a:pt x="682325" y="609577"/>
                    <a:pt x="656033" y="624874"/>
                  </a:cubicBezTo>
                  <a:lnTo>
                    <a:pt x="391717" y="778658"/>
                  </a:lnTo>
                  <a:cubicBezTo>
                    <a:pt x="365466" y="793932"/>
                    <a:pt x="333034" y="793932"/>
                    <a:pt x="306783" y="778658"/>
                  </a:cubicBezTo>
                  <a:lnTo>
                    <a:pt x="42467" y="624874"/>
                  </a:lnTo>
                  <a:cubicBezTo>
                    <a:pt x="16175" y="609577"/>
                    <a:pt x="0" y="581453"/>
                    <a:pt x="0" y="551035"/>
                  </a:cubicBezTo>
                  <a:lnTo>
                    <a:pt x="0" y="242897"/>
                  </a:lnTo>
                  <a:cubicBezTo>
                    <a:pt x="0" y="212479"/>
                    <a:pt x="16175" y="184355"/>
                    <a:pt x="42467" y="169058"/>
                  </a:cubicBezTo>
                  <a:lnTo>
                    <a:pt x="306783" y="15274"/>
                  </a:lnTo>
                  <a:cubicBezTo>
                    <a:pt x="333034" y="0"/>
                    <a:pt x="365466" y="0"/>
                    <a:pt x="391717" y="15274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rnd">
              <a:solidFill>
                <a:srgbClr val="A80707">
                  <a:alpha val="49804"/>
                </a:srgbClr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822479" y="1726564"/>
            <a:ext cx="4827711" cy="5617700"/>
            <a:chOff x="0" y="0"/>
            <a:chExt cx="6985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10056"/>
              <a:ext cx="698500" cy="792688"/>
            </a:xfrm>
            <a:custGeom>
              <a:avLst/>
              <a:gdLst/>
              <a:ahLst/>
              <a:cxnLst/>
              <a:rect r="r" b="b" t="t" l="l"/>
              <a:pathLst>
                <a:path h="792688" w="698500">
                  <a:moveTo>
                    <a:pt x="394515" y="16280"/>
                  </a:moveTo>
                  <a:lnTo>
                    <a:pt x="653235" y="166808"/>
                  </a:lnTo>
                  <a:cubicBezTo>
                    <a:pt x="681260" y="183113"/>
                    <a:pt x="698500" y="213090"/>
                    <a:pt x="698500" y="245513"/>
                  </a:cubicBezTo>
                  <a:lnTo>
                    <a:pt x="698500" y="547175"/>
                  </a:lnTo>
                  <a:cubicBezTo>
                    <a:pt x="698500" y="579598"/>
                    <a:pt x="681260" y="609575"/>
                    <a:pt x="653235" y="625880"/>
                  </a:cubicBezTo>
                  <a:lnTo>
                    <a:pt x="394515" y="776408"/>
                  </a:lnTo>
                  <a:cubicBezTo>
                    <a:pt x="366534" y="792688"/>
                    <a:pt x="331966" y="792688"/>
                    <a:pt x="303985" y="776408"/>
                  </a:cubicBezTo>
                  <a:lnTo>
                    <a:pt x="45265" y="625880"/>
                  </a:lnTo>
                  <a:cubicBezTo>
                    <a:pt x="17240" y="609575"/>
                    <a:pt x="0" y="579598"/>
                    <a:pt x="0" y="547175"/>
                  </a:cubicBezTo>
                  <a:lnTo>
                    <a:pt x="0" y="245513"/>
                  </a:lnTo>
                  <a:cubicBezTo>
                    <a:pt x="0" y="213090"/>
                    <a:pt x="17240" y="183113"/>
                    <a:pt x="45265" y="166808"/>
                  </a:cubicBezTo>
                  <a:lnTo>
                    <a:pt x="303985" y="16280"/>
                  </a:lnTo>
                  <a:cubicBezTo>
                    <a:pt x="331966" y="0"/>
                    <a:pt x="366534" y="0"/>
                    <a:pt x="394515" y="16280"/>
                  </a:cubicBezTo>
                  <a:close/>
                </a:path>
              </a:pathLst>
            </a:custGeom>
            <a:solidFill>
              <a:srgbClr val="EC3132">
                <a:alpha val="51765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3033261" y="2061006"/>
            <a:ext cx="4406148" cy="4948816"/>
            <a:chOff x="0" y="0"/>
            <a:chExt cx="6375400" cy="716060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75527" cy="7160641"/>
            </a:xfrm>
            <a:custGeom>
              <a:avLst/>
              <a:gdLst/>
              <a:ahLst/>
              <a:cxnLst/>
              <a:rect r="r" b="b" t="t" l="l"/>
              <a:pathLst>
                <a:path h="7160641" w="6375527">
                  <a:moveTo>
                    <a:pt x="3205861" y="0"/>
                  </a:moveTo>
                  <a:cubicBezTo>
                    <a:pt x="3078861" y="127"/>
                    <a:pt x="2951861" y="33401"/>
                    <a:pt x="2838450" y="99822"/>
                  </a:cubicBezTo>
                  <a:lnTo>
                    <a:pt x="360172" y="1551559"/>
                  </a:lnTo>
                  <a:cubicBezTo>
                    <a:pt x="137033" y="1682115"/>
                    <a:pt x="0" y="1921256"/>
                    <a:pt x="0" y="2179828"/>
                  </a:cubicBezTo>
                  <a:lnTo>
                    <a:pt x="0" y="4948174"/>
                  </a:lnTo>
                  <a:cubicBezTo>
                    <a:pt x="0" y="5204079"/>
                    <a:pt x="134366" y="5441315"/>
                    <a:pt x="353949" y="5572887"/>
                  </a:cubicBezTo>
                  <a:lnTo>
                    <a:pt x="2832227" y="7057136"/>
                  </a:lnTo>
                  <a:cubicBezTo>
                    <a:pt x="2947416" y="7126097"/>
                    <a:pt x="3076956" y="7160641"/>
                    <a:pt x="3206369" y="7160641"/>
                  </a:cubicBezTo>
                  <a:cubicBezTo>
                    <a:pt x="3337306" y="7160641"/>
                    <a:pt x="3468116" y="7125462"/>
                    <a:pt x="3584194" y="7054977"/>
                  </a:cubicBezTo>
                  <a:lnTo>
                    <a:pt x="6025134" y="5573522"/>
                  </a:lnTo>
                  <a:cubicBezTo>
                    <a:pt x="6242685" y="5441442"/>
                    <a:pt x="6375527" y="5205476"/>
                    <a:pt x="6375527" y="4951095"/>
                  </a:cubicBezTo>
                  <a:lnTo>
                    <a:pt x="6375527" y="2177034"/>
                  </a:lnTo>
                  <a:cubicBezTo>
                    <a:pt x="6375527" y="1919986"/>
                    <a:pt x="6240018" y="1682115"/>
                    <a:pt x="6019038" y="1550924"/>
                  </a:cubicBezTo>
                  <a:lnTo>
                    <a:pt x="3578098" y="101981"/>
                  </a:lnTo>
                  <a:cubicBezTo>
                    <a:pt x="3463798" y="34036"/>
                    <a:pt x="3335401" y="127"/>
                    <a:pt x="3207004" y="0"/>
                  </a:cubicBezTo>
                  <a:close/>
                </a:path>
              </a:pathLst>
            </a:custGeom>
            <a:blipFill>
              <a:blip r:embed="rId2"/>
              <a:stretch>
                <a:fillRect l="-29514" t="0" r="-29514" b="0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1868917">
            <a:off x="13074343" y="6409850"/>
            <a:ext cx="2056303" cy="97674"/>
          </a:xfrm>
          <a:custGeom>
            <a:avLst/>
            <a:gdLst/>
            <a:ahLst/>
            <a:cxnLst/>
            <a:rect r="r" b="b" t="t" l="l"/>
            <a:pathLst>
              <a:path h="97674" w="2056303">
                <a:moveTo>
                  <a:pt x="0" y="0"/>
                </a:moveTo>
                <a:lnTo>
                  <a:pt x="2056303" y="0"/>
                </a:lnTo>
                <a:lnTo>
                  <a:pt x="2056303" y="97675"/>
                </a:lnTo>
                <a:lnTo>
                  <a:pt x="0" y="976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-1901483">
            <a:off x="15407212" y="6370354"/>
            <a:ext cx="2056303" cy="97674"/>
          </a:xfrm>
          <a:custGeom>
            <a:avLst/>
            <a:gdLst/>
            <a:ahLst/>
            <a:cxnLst/>
            <a:rect r="r" b="b" t="t" l="l"/>
            <a:pathLst>
              <a:path h="97674" w="2056303">
                <a:moveTo>
                  <a:pt x="0" y="0"/>
                </a:moveTo>
                <a:lnTo>
                  <a:pt x="2056302" y="0"/>
                </a:lnTo>
                <a:lnTo>
                  <a:pt x="2056302" y="97675"/>
                </a:lnTo>
                <a:lnTo>
                  <a:pt x="0" y="976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9466958" y="6530505"/>
            <a:ext cx="14791974" cy="4240536"/>
            <a:chOff x="0" y="0"/>
            <a:chExt cx="812800" cy="23301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233012"/>
            </a:xfrm>
            <a:custGeom>
              <a:avLst/>
              <a:gdLst/>
              <a:ahLst/>
              <a:cxnLst/>
              <a:rect r="r" b="b" t="t" l="l"/>
              <a:pathLst>
                <a:path h="233012" w="812800">
                  <a:moveTo>
                    <a:pt x="406400" y="0"/>
                  </a:moveTo>
                  <a:lnTo>
                    <a:pt x="812800" y="233012"/>
                  </a:lnTo>
                  <a:lnTo>
                    <a:pt x="0" y="23301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EC3132">
                <a:alpha val="49804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27000" y="70084"/>
              <a:ext cx="558800" cy="1462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433713"/>
            <a:ext cx="8941480" cy="2582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16"/>
              </a:lnSpc>
              <a:spcBef>
                <a:spcPct val="0"/>
              </a:spcBef>
            </a:pPr>
            <a:r>
              <a:rPr lang="en-US" sz="2940">
                <a:solidFill>
                  <a:srgbClr val="000000"/>
                </a:solidFill>
                <a:latin typeface="Poppins"/>
              </a:rPr>
              <a:t>Com uma bordagem data-driven, permite que a "Boa Viagem" tome melhores decisões, com propósito de antecipar as necessidades dos clientes e se destacar no cenário dinâmico do setor.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665505" y="1152975"/>
            <a:ext cx="6638711" cy="7725045"/>
            <a:chOff x="0" y="0"/>
            <a:chExt cx="6985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7313"/>
              <a:ext cx="698500" cy="798174"/>
            </a:xfrm>
            <a:custGeom>
              <a:avLst/>
              <a:gdLst/>
              <a:ahLst/>
              <a:cxnLst/>
              <a:rect r="r" b="b" t="t" l="l"/>
              <a:pathLst>
                <a:path h="798174" w="698500">
                  <a:moveTo>
                    <a:pt x="382167" y="11839"/>
                  </a:moveTo>
                  <a:lnTo>
                    <a:pt x="665583" y="176735"/>
                  </a:lnTo>
                  <a:cubicBezTo>
                    <a:pt x="685963" y="188593"/>
                    <a:pt x="698500" y="210392"/>
                    <a:pt x="698500" y="233970"/>
                  </a:cubicBezTo>
                  <a:lnTo>
                    <a:pt x="698500" y="564204"/>
                  </a:lnTo>
                  <a:cubicBezTo>
                    <a:pt x="698500" y="587782"/>
                    <a:pt x="685963" y="609581"/>
                    <a:pt x="665583" y="621439"/>
                  </a:cubicBezTo>
                  <a:lnTo>
                    <a:pt x="382167" y="786335"/>
                  </a:lnTo>
                  <a:cubicBezTo>
                    <a:pt x="361819" y="798174"/>
                    <a:pt x="336681" y="798174"/>
                    <a:pt x="316333" y="786335"/>
                  </a:cubicBezTo>
                  <a:lnTo>
                    <a:pt x="32917" y="621439"/>
                  </a:lnTo>
                  <a:cubicBezTo>
                    <a:pt x="12537" y="609581"/>
                    <a:pt x="0" y="587782"/>
                    <a:pt x="0" y="564204"/>
                  </a:cubicBezTo>
                  <a:lnTo>
                    <a:pt x="0" y="233970"/>
                  </a:lnTo>
                  <a:cubicBezTo>
                    <a:pt x="0" y="210392"/>
                    <a:pt x="12537" y="188593"/>
                    <a:pt x="32917" y="176735"/>
                  </a:cubicBezTo>
                  <a:lnTo>
                    <a:pt x="316333" y="11839"/>
                  </a:lnTo>
                  <a:cubicBezTo>
                    <a:pt x="336681" y="0"/>
                    <a:pt x="361819" y="0"/>
                    <a:pt x="382167" y="11839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rnd">
              <a:solidFill>
                <a:srgbClr val="A80707">
                  <a:alpha val="50980"/>
                </a:srgbClr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870711" y="1391760"/>
            <a:ext cx="6228299" cy="7247475"/>
            <a:chOff x="0" y="0"/>
            <a:chExt cx="6985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7795"/>
              <a:ext cx="698500" cy="797210"/>
            </a:xfrm>
            <a:custGeom>
              <a:avLst/>
              <a:gdLst/>
              <a:ahLst/>
              <a:cxnLst/>
              <a:rect r="r" b="b" t="t" l="l"/>
              <a:pathLst>
                <a:path h="797210" w="698500">
                  <a:moveTo>
                    <a:pt x="384336" y="12619"/>
                  </a:moveTo>
                  <a:lnTo>
                    <a:pt x="663414" y="174991"/>
                  </a:lnTo>
                  <a:cubicBezTo>
                    <a:pt x="685136" y="187630"/>
                    <a:pt x="698500" y="210866"/>
                    <a:pt x="698500" y="235997"/>
                  </a:cubicBezTo>
                  <a:lnTo>
                    <a:pt x="698500" y="561213"/>
                  </a:lnTo>
                  <a:cubicBezTo>
                    <a:pt x="698500" y="586344"/>
                    <a:pt x="685136" y="609580"/>
                    <a:pt x="663414" y="622219"/>
                  </a:cubicBezTo>
                  <a:lnTo>
                    <a:pt x="384336" y="784591"/>
                  </a:lnTo>
                  <a:cubicBezTo>
                    <a:pt x="362647" y="797210"/>
                    <a:pt x="335853" y="797210"/>
                    <a:pt x="314164" y="784591"/>
                  </a:cubicBezTo>
                  <a:lnTo>
                    <a:pt x="35086" y="622219"/>
                  </a:lnTo>
                  <a:cubicBezTo>
                    <a:pt x="13364" y="609580"/>
                    <a:pt x="0" y="586344"/>
                    <a:pt x="0" y="561213"/>
                  </a:cubicBezTo>
                  <a:lnTo>
                    <a:pt x="0" y="235997"/>
                  </a:lnTo>
                  <a:cubicBezTo>
                    <a:pt x="0" y="210866"/>
                    <a:pt x="13364" y="187630"/>
                    <a:pt x="35086" y="174991"/>
                  </a:cubicBezTo>
                  <a:lnTo>
                    <a:pt x="314164" y="12619"/>
                  </a:lnTo>
                  <a:cubicBezTo>
                    <a:pt x="335853" y="0"/>
                    <a:pt x="362647" y="0"/>
                    <a:pt x="384336" y="12619"/>
                  </a:cubicBezTo>
                  <a:close/>
                </a:path>
              </a:pathLst>
            </a:custGeom>
            <a:solidFill>
              <a:srgbClr val="EC3132">
                <a:alpha val="49804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1142643" y="1823229"/>
            <a:ext cx="5684435" cy="6384538"/>
            <a:chOff x="0" y="0"/>
            <a:chExt cx="6375400" cy="71606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75527" cy="7160641"/>
            </a:xfrm>
            <a:custGeom>
              <a:avLst/>
              <a:gdLst/>
              <a:ahLst/>
              <a:cxnLst/>
              <a:rect r="r" b="b" t="t" l="l"/>
              <a:pathLst>
                <a:path h="7160641" w="6375527">
                  <a:moveTo>
                    <a:pt x="3205861" y="0"/>
                  </a:moveTo>
                  <a:cubicBezTo>
                    <a:pt x="3078861" y="127"/>
                    <a:pt x="2951861" y="33401"/>
                    <a:pt x="2838450" y="99822"/>
                  </a:cubicBezTo>
                  <a:lnTo>
                    <a:pt x="360172" y="1551559"/>
                  </a:lnTo>
                  <a:cubicBezTo>
                    <a:pt x="137033" y="1682115"/>
                    <a:pt x="0" y="1921256"/>
                    <a:pt x="0" y="2179828"/>
                  </a:cubicBezTo>
                  <a:lnTo>
                    <a:pt x="0" y="4948174"/>
                  </a:lnTo>
                  <a:cubicBezTo>
                    <a:pt x="0" y="5204079"/>
                    <a:pt x="134366" y="5441315"/>
                    <a:pt x="353949" y="5572887"/>
                  </a:cubicBezTo>
                  <a:lnTo>
                    <a:pt x="2832227" y="7057136"/>
                  </a:lnTo>
                  <a:cubicBezTo>
                    <a:pt x="2947416" y="7126097"/>
                    <a:pt x="3076956" y="7160641"/>
                    <a:pt x="3206369" y="7160641"/>
                  </a:cubicBezTo>
                  <a:cubicBezTo>
                    <a:pt x="3337306" y="7160641"/>
                    <a:pt x="3468116" y="7125462"/>
                    <a:pt x="3584194" y="7054977"/>
                  </a:cubicBezTo>
                  <a:lnTo>
                    <a:pt x="6025134" y="5573522"/>
                  </a:lnTo>
                  <a:cubicBezTo>
                    <a:pt x="6242685" y="5441442"/>
                    <a:pt x="6375527" y="5205476"/>
                    <a:pt x="6375527" y="4951095"/>
                  </a:cubicBezTo>
                  <a:lnTo>
                    <a:pt x="6375527" y="2177034"/>
                  </a:lnTo>
                  <a:cubicBezTo>
                    <a:pt x="6375527" y="1919986"/>
                    <a:pt x="6240018" y="1682115"/>
                    <a:pt x="6019038" y="1550924"/>
                  </a:cubicBezTo>
                  <a:lnTo>
                    <a:pt x="3578098" y="101981"/>
                  </a:lnTo>
                  <a:cubicBezTo>
                    <a:pt x="3463798" y="34036"/>
                    <a:pt x="3335401" y="127"/>
                    <a:pt x="3207004" y="0"/>
                  </a:cubicBezTo>
                  <a:close/>
                </a:path>
              </a:pathLst>
            </a:custGeom>
            <a:blipFill>
              <a:blip r:embed="rId2"/>
              <a:stretch>
                <a:fillRect l="-29514" t="0" r="-29514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1868917">
            <a:off x="11195644" y="7433735"/>
            <a:ext cx="2652866" cy="126011"/>
          </a:xfrm>
          <a:custGeom>
            <a:avLst/>
            <a:gdLst/>
            <a:ahLst/>
            <a:cxnLst/>
            <a:rect r="r" b="b" t="t" l="l"/>
            <a:pathLst>
              <a:path h="126011" w="2652866">
                <a:moveTo>
                  <a:pt x="0" y="0"/>
                </a:moveTo>
                <a:lnTo>
                  <a:pt x="2652866" y="0"/>
                </a:lnTo>
                <a:lnTo>
                  <a:pt x="2652866" y="126011"/>
                </a:lnTo>
                <a:lnTo>
                  <a:pt x="0" y="1260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901483">
            <a:off x="14217599" y="7382780"/>
            <a:ext cx="2652866" cy="126011"/>
          </a:xfrm>
          <a:custGeom>
            <a:avLst/>
            <a:gdLst/>
            <a:ahLst/>
            <a:cxnLst/>
            <a:rect r="r" b="b" t="t" l="l"/>
            <a:pathLst>
              <a:path h="126011" w="2652866">
                <a:moveTo>
                  <a:pt x="0" y="0"/>
                </a:moveTo>
                <a:lnTo>
                  <a:pt x="2652866" y="0"/>
                </a:lnTo>
                <a:lnTo>
                  <a:pt x="2652866" y="126011"/>
                </a:lnTo>
                <a:lnTo>
                  <a:pt x="0" y="1260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0870711" y="7214907"/>
            <a:ext cx="11949847" cy="3367741"/>
            <a:chOff x="0" y="0"/>
            <a:chExt cx="812800" cy="22906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229066"/>
            </a:xfrm>
            <a:custGeom>
              <a:avLst/>
              <a:gdLst/>
              <a:ahLst/>
              <a:cxnLst/>
              <a:rect r="r" b="b" t="t" l="l"/>
              <a:pathLst>
                <a:path h="229066" w="812800">
                  <a:moveTo>
                    <a:pt x="406400" y="0"/>
                  </a:moveTo>
                  <a:lnTo>
                    <a:pt x="812800" y="229066"/>
                  </a:lnTo>
                  <a:lnTo>
                    <a:pt x="0" y="22906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EC3132">
                <a:alpha val="49804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27000" y="68252"/>
              <a:ext cx="558800" cy="1444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28700" y="990600"/>
            <a:ext cx="7497789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Premissas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7216531"/>
            <a:ext cx="9636805" cy="2011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96"/>
              </a:lnSpc>
            </a:pPr>
            <a:r>
              <a:rPr lang="en-US" sz="2140">
                <a:solidFill>
                  <a:srgbClr val="000000"/>
                </a:solidFill>
                <a:latin typeface="Poppins"/>
              </a:rPr>
              <a:t>Airline dataset, disponível em: </a:t>
            </a:r>
          </a:p>
          <a:p>
            <a:pPr algn="just">
              <a:lnSpc>
                <a:spcPts val="2696"/>
              </a:lnSpc>
            </a:pPr>
          </a:p>
          <a:p>
            <a:pPr algn="just">
              <a:lnSpc>
                <a:spcPts val="2696"/>
              </a:lnSpc>
            </a:pPr>
            <a:r>
              <a:rPr lang="en-US" sz="2140" u="sng">
                <a:solidFill>
                  <a:srgbClr val="000000"/>
                </a:solidFill>
                <a:latin typeface="Poppins"/>
                <a:hlinkClick r:id="rId4" tooltip="https://www.kaggle.com/datasets/iamsouravbanerjee/airline-dataset"/>
              </a:rPr>
              <a:t>https://www.kaggle.com/datasets/iamsouravbanerjee/airline-dataset</a:t>
            </a:r>
          </a:p>
          <a:p>
            <a:pPr algn="just">
              <a:lnSpc>
                <a:spcPts val="4116"/>
              </a:lnSpc>
            </a:pPr>
          </a:p>
          <a:p>
            <a:pPr algn="just">
              <a:lnSpc>
                <a:spcPts val="411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90600"/>
            <a:ext cx="6868598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Objetivos e Metas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565795"/>
            <a:ext cx="16230600" cy="1652933"/>
            <a:chOff x="0" y="0"/>
            <a:chExt cx="21640800" cy="220391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157053"/>
              <a:ext cx="975444" cy="1135062"/>
              <a:chOff x="0" y="0"/>
              <a:chExt cx="698500" cy="8128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19210"/>
                <a:ext cx="698500" cy="774381"/>
              </a:xfrm>
              <a:custGeom>
                <a:avLst/>
                <a:gdLst/>
                <a:ahLst/>
                <a:cxnLst/>
                <a:rect r="r" b="b" t="t" l="l"/>
                <a:pathLst>
                  <a:path h="774381" w="698500">
                    <a:moveTo>
                      <a:pt x="435717" y="31098"/>
                    </a:moveTo>
                    <a:lnTo>
                      <a:pt x="612033" y="133682"/>
                    </a:lnTo>
                    <a:cubicBezTo>
                      <a:pt x="665567" y="164829"/>
                      <a:pt x="698500" y="222092"/>
                      <a:pt x="698500" y="284027"/>
                    </a:cubicBezTo>
                    <a:lnTo>
                      <a:pt x="698500" y="490353"/>
                    </a:lnTo>
                    <a:cubicBezTo>
                      <a:pt x="698500" y="552288"/>
                      <a:pt x="665567" y="609551"/>
                      <a:pt x="612033" y="640698"/>
                    </a:cubicBezTo>
                    <a:lnTo>
                      <a:pt x="435717" y="743282"/>
                    </a:lnTo>
                    <a:cubicBezTo>
                      <a:pt x="382267" y="774380"/>
                      <a:pt x="316233" y="774380"/>
                      <a:pt x="262783" y="743282"/>
                    </a:cubicBezTo>
                    <a:lnTo>
                      <a:pt x="86467" y="640698"/>
                    </a:lnTo>
                    <a:cubicBezTo>
                      <a:pt x="32933" y="609551"/>
                      <a:pt x="0" y="552288"/>
                      <a:pt x="0" y="490353"/>
                    </a:cubicBezTo>
                    <a:lnTo>
                      <a:pt x="0" y="284027"/>
                    </a:lnTo>
                    <a:cubicBezTo>
                      <a:pt x="0" y="222092"/>
                      <a:pt x="32933" y="164829"/>
                      <a:pt x="86467" y="133682"/>
                    </a:cubicBezTo>
                    <a:lnTo>
                      <a:pt x="262783" y="31098"/>
                    </a:lnTo>
                    <a:cubicBezTo>
                      <a:pt x="316233" y="0"/>
                      <a:pt x="382267" y="0"/>
                      <a:pt x="435717" y="31098"/>
                    </a:cubicBezTo>
                    <a:close/>
                  </a:path>
                </a:pathLst>
              </a:custGeom>
              <a:solidFill>
                <a:srgbClr val="A8070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127148" y="417473"/>
              <a:ext cx="721149" cy="52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5"/>
                </a:lnSpc>
              </a:pPr>
              <a:r>
                <a:rPr lang="en-US" sz="2268">
                  <a:solidFill>
                    <a:srgbClr val="FFFFFF"/>
                  </a:solidFill>
                  <a:latin typeface="Poppins Bold"/>
                </a:rPr>
                <a:t>01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179003" y="-66675"/>
              <a:ext cx="20461797" cy="22705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93"/>
                </a:lnSpc>
              </a:pPr>
              <a:r>
                <a:rPr lang="en-US" sz="2423">
                  <a:solidFill>
                    <a:srgbClr val="000000"/>
                  </a:solidFill>
                  <a:latin typeface="Poppins"/>
                </a:rPr>
                <a:t>Análise de Demanda por Destino: Analisar a demanda por destinos específicos com base nas reservas de passagens aéreas, identificando os destinos mais populares e os segmentos de mercado mais relevantes.</a:t>
              </a:r>
            </a:p>
            <a:p>
              <a:pPr>
                <a:lnSpc>
                  <a:spcPts val="3393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4649789"/>
            <a:ext cx="16230600" cy="1762153"/>
            <a:chOff x="0" y="0"/>
            <a:chExt cx="21640800" cy="2349537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444003"/>
              <a:ext cx="975444" cy="1135062"/>
              <a:chOff x="0" y="0"/>
              <a:chExt cx="6985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19210"/>
                <a:ext cx="698500" cy="774381"/>
              </a:xfrm>
              <a:custGeom>
                <a:avLst/>
                <a:gdLst/>
                <a:ahLst/>
                <a:cxnLst/>
                <a:rect r="r" b="b" t="t" l="l"/>
                <a:pathLst>
                  <a:path h="774381" w="698500">
                    <a:moveTo>
                      <a:pt x="435717" y="31098"/>
                    </a:moveTo>
                    <a:lnTo>
                      <a:pt x="612033" y="133682"/>
                    </a:lnTo>
                    <a:cubicBezTo>
                      <a:pt x="665567" y="164829"/>
                      <a:pt x="698500" y="222092"/>
                      <a:pt x="698500" y="284027"/>
                    </a:cubicBezTo>
                    <a:lnTo>
                      <a:pt x="698500" y="490353"/>
                    </a:lnTo>
                    <a:cubicBezTo>
                      <a:pt x="698500" y="552288"/>
                      <a:pt x="665567" y="609551"/>
                      <a:pt x="612033" y="640698"/>
                    </a:cubicBezTo>
                    <a:lnTo>
                      <a:pt x="435717" y="743282"/>
                    </a:lnTo>
                    <a:cubicBezTo>
                      <a:pt x="382267" y="774380"/>
                      <a:pt x="316233" y="774380"/>
                      <a:pt x="262783" y="743282"/>
                    </a:cubicBezTo>
                    <a:lnTo>
                      <a:pt x="86467" y="640698"/>
                    </a:lnTo>
                    <a:cubicBezTo>
                      <a:pt x="32933" y="609551"/>
                      <a:pt x="0" y="552288"/>
                      <a:pt x="0" y="490353"/>
                    </a:cubicBezTo>
                    <a:lnTo>
                      <a:pt x="0" y="284027"/>
                    </a:lnTo>
                    <a:cubicBezTo>
                      <a:pt x="0" y="222092"/>
                      <a:pt x="32933" y="164829"/>
                      <a:pt x="86467" y="133682"/>
                    </a:cubicBezTo>
                    <a:lnTo>
                      <a:pt x="262783" y="31098"/>
                    </a:lnTo>
                    <a:cubicBezTo>
                      <a:pt x="316233" y="0"/>
                      <a:pt x="382267" y="0"/>
                      <a:pt x="435717" y="31098"/>
                    </a:cubicBezTo>
                    <a:close/>
                  </a:path>
                </a:pathLst>
              </a:custGeom>
              <a:solidFill>
                <a:srgbClr val="A8070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127148" y="730383"/>
              <a:ext cx="721149" cy="52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5"/>
                </a:lnSpc>
              </a:pPr>
              <a:r>
                <a:rPr lang="en-US" sz="2268">
                  <a:solidFill>
                    <a:srgbClr val="FFFFFF"/>
                  </a:solidFill>
                  <a:latin typeface="Poppins Bold"/>
                </a:rPr>
                <a:t>02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179003" y="-66675"/>
              <a:ext cx="20461797" cy="24162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73"/>
                </a:lnSpc>
              </a:pPr>
              <a:r>
                <a:rPr lang="en-US" sz="2623">
                  <a:solidFill>
                    <a:srgbClr val="000000"/>
                  </a:solidFill>
                  <a:latin typeface="Poppins"/>
                </a:rPr>
                <a:t>Segmentação de Clientes: Segmentar os clientes com base em critérios como idade, gênero, nacionalidade e preferências de viagem para oferecer pacotes de viagens mais personalizados.</a:t>
              </a:r>
            </a:p>
            <a:p>
              <a:pPr>
                <a:lnSpc>
                  <a:spcPts val="3673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8700" y="8576581"/>
            <a:ext cx="16472469" cy="1304953"/>
            <a:chOff x="0" y="0"/>
            <a:chExt cx="21963292" cy="1739937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168149"/>
              <a:ext cx="975444" cy="1135062"/>
              <a:chOff x="0" y="0"/>
              <a:chExt cx="6985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19210"/>
                <a:ext cx="698500" cy="774381"/>
              </a:xfrm>
              <a:custGeom>
                <a:avLst/>
                <a:gdLst/>
                <a:ahLst/>
                <a:cxnLst/>
                <a:rect r="r" b="b" t="t" l="l"/>
                <a:pathLst>
                  <a:path h="774381" w="698500">
                    <a:moveTo>
                      <a:pt x="435717" y="31098"/>
                    </a:moveTo>
                    <a:lnTo>
                      <a:pt x="612033" y="133682"/>
                    </a:lnTo>
                    <a:cubicBezTo>
                      <a:pt x="665567" y="164829"/>
                      <a:pt x="698500" y="222092"/>
                      <a:pt x="698500" y="284027"/>
                    </a:cubicBezTo>
                    <a:lnTo>
                      <a:pt x="698500" y="490353"/>
                    </a:lnTo>
                    <a:cubicBezTo>
                      <a:pt x="698500" y="552288"/>
                      <a:pt x="665567" y="609551"/>
                      <a:pt x="612033" y="640698"/>
                    </a:cubicBezTo>
                    <a:lnTo>
                      <a:pt x="435717" y="743282"/>
                    </a:lnTo>
                    <a:cubicBezTo>
                      <a:pt x="382267" y="774380"/>
                      <a:pt x="316233" y="774380"/>
                      <a:pt x="262783" y="743282"/>
                    </a:cubicBezTo>
                    <a:lnTo>
                      <a:pt x="86467" y="640698"/>
                    </a:lnTo>
                    <a:cubicBezTo>
                      <a:pt x="32933" y="609551"/>
                      <a:pt x="0" y="552288"/>
                      <a:pt x="0" y="490353"/>
                    </a:cubicBezTo>
                    <a:lnTo>
                      <a:pt x="0" y="284027"/>
                    </a:lnTo>
                    <a:cubicBezTo>
                      <a:pt x="0" y="222092"/>
                      <a:pt x="32933" y="164829"/>
                      <a:pt x="86467" y="133682"/>
                    </a:cubicBezTo>
                    <a:lnTo>
                      <a:pt x="262783" y="31098"/>
                    </a:lnTo>
                    <a:cubicBezTo>
                      <a:pt x="316233" y="0"/>
                      <a:pt x="382267" y="0"/>
                      <a:pt x="435717" y="31098"/>
                    </a:cubicBezTo>
                    <a:close/>
                  </a:path>
                </a:pathLst>
              </a:custGeom>
              <a:solidFill>
                <a:srgbClr val="A8070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127148" y="428569"/>
              <a:ext cx="721149" cy="52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5"/>
                </a:lnSpc>
              </a:pPr>
              <a:r>
                <a:rPr lang="en-US" sz="2268">
                  <a:solidFill>
                    <a:srgbClr val="FFFFFF"/>
                  </a:solidFill>
                  <a:latin typeface="Poppins Bold"/>
                </a:rPr>
                <a:t>04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3351034" y="34978"/>
              <a:ext cx="721149" cy="52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5"/>
                </a:lnSpc>
              </a:pPr>
              <a:r>
                <a:rPr lang="en-US" sz="2268">
                  <a:solidFill>
                    <a:srgbClr val="FFFFFF"/>
                  </a:solidFill>
                  <a:latin typeface="Poppins Bold"/>
                </a:rPr>
                <a:t>03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1201378" y="-66675"/>
              <a:ext cx="20761914" cy="18066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73"/>
                </a:lnSpc>
              </a:pPr>
              <a:r>
                <a:rPr lang="en-US" sz="2623">
                  <a:solidFill>
                    <a:srgbClr val="000000"/>
                  </a:solidFill>
                  <a:latin typeface="Poppins"/>
                </a:rPr>
                <a:t>Análise de Desempenho de Voos: Avaliar o desempenho de voos com base no status do voo e identificar áreas de melhoria na eficiência das operações de voo.</a:t>
              </a:r>
            </a:p>
            <a:p>
              <a:pPr>
                <a:lnSpc>
                  <a:spcPts val="3673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28700" y="6843003"/>
            <a:ext cx="16472469" cy="1304953"/>
            <a:chOff x="0" y="0"/>
            <a:chExt cx="21963292" cy="1739937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975444" cy="1135062"/>
              <a:chOff x="0" y="0"/>
              <a:chExt cx="6985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19210"/>
                <a:ext cx="698500" cy="774381"/>
              </a:xfrm>
              <a:custGeom>
                <a:avLst/>
                <a:gdLst/>
                <a:ahLst/>
                <a:cxnLst/>
                <a:rect r="r" b="b" t="t" l="l"/>
                <a:pathLst>
                  <a:path h="774381" w="698500">
                    <a:moveTo>
                      <a:pt x="435717" y="31098"/>
                    </a:moveTo>
                    <a:lnTo>
                      <a:pt x="612033" y="133682"/>
                    </a:lnTo>
                    <a:cubicBezTo>
                      <a:pt x="665567" y="164829"/>
                      <a:pt x="698500" y="222092"/>
                      <a:pt x="698500" y="284027"/>
                    </a:cubicBezTo>
                    <a:lnTo>
                      <a:pt x="698500" y="490353"/>
                    </a:lnTo>
                    <a:cubicBezTo>
                      <a:pt x="698500" y="552288"/>
                      <a:pt x="665567" y="609551"/>
                      <a:pt x="612033" y="640698"/>
                    </a:cubicBezTo>
                    <a:lnTo>
                      <a:pt x="435717" y="743282"/>
                    </a:lnTo>
                    <a:cubicBezTo>
                      <a:pt x="382267" y="774380"/>
                      <a:pt x="316233" y="774380"/>
                      <a:pt x="262783" y="743282"/>
                    </a:cubicBezTo>
                    <a:lnTo>
                      <a:pt x="86467" y="640698"/>
                    </a:lnTo>
                    <a:cubicBezTo>
                      <a:pt x="32933" y="609551"/>
                      <a:pt x="0" y="552288"/>
                      <a:pt x="0" y="490353"/>
                    </a:cubicBezTo>
                    <a:lnTo>
                      <a:pt x="0" y="284027"/>
                    </a:lnTo>
                    <a:cubicBezTo>
                      <a:pt x="0" y="222092"/>
                      <a:pt x="32933" y="164829"/>
                      <a:pt x="86467" y="133682"/>
                    </a:cubicBezTo>
                    <a:lnTo>
                      <a:pt x="262783" y="31098"/>
                    </a:lnTo>
                    <a:cubicBezTo>
                      <a:pt x="316233" y="0"/>
                      <a:pt x="382267" y="0"/>
                      <a:pt x="435717" y="31098"/>
                    </a:cubicBezTo>
                    <a:close/>
                  </a:path>
                </a:pathLst>
              </a:custGeom>
              <a:solidFill>
                <a:srgbClr val="A8070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127148" y="260419"/>
              <a:ext cx="721149" cy="52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5"/>
                </a:lnSpc>
              </a:pPr>
              <a:r>
                <a:rPr lang="en-US" sz="2268">
                  <a:solidFill>
                    <a:srgbClr val="FFFFFF"/>
                  </a:solidFill>
                  <a:latin typeface="Poppins Bold"/>
                </a:rPr>
                <a:t>03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201378" y="-66675"/>
              <a:ext cx="20761914" cy="18066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73"/>
                </a:lnSpc>
              </a:pPr>
              <a:r>
                <a:rPr lang="en-US" sz="2623">
                  <a:solidFill>
                    <a:srgbClr val="000000"/>
                  </a:solidFill>
                  <a:latin typeface="Poppins"/>
                </a:rPr>
                <a:t>Análise de Desempenho de Voos: Avaliar o desempenho de voos com base no status do voo e identificar áreas de melhoria na eficiência das operações de voo.</a:t>
              </a:r>
            </a:p>
            <a:p>
              <a:pPr>
                <a:lnSpc>
                  <a:spcPts val="3673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90600"/>
            <a:ext cx="8832044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Aquisição do Dataset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4502904"/>
            <a:ext cx="6413370" cy="851296"/>
            <a:chOff x="0" y="0"/>
            <a:chExt cx="8551160" cy="113506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975444" cy="1135062"/>
              <a:chOff x="0" y="0"/>
              <a:chExt cx="698500" cy="8128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19210"/>
                <a:ext cx="698500" cy="774381"/>
              </a:xfrm>
              <a:custGeom>
                <a:avLst/>
                <a:gdLst/>
                <a:ahLst/>
                <a:cxnLst/>
                <a:rect r="r" b="b" t="t" l="l"/>
                <a:pathLst>
                  <a:path h="774381" w="698500">
                    <a:moveTo>
                      <a:pt x="435717" y="31098"/>
                    </a:moveTo>
                    <a:lnTo>
                      <a:pt x="612033" y="133682"/>
                    </a:lnTo>
                    <a:cubicBezTo>
                      <a:pt x="665567" y="164829"/>
                      <a:pt x="698500" y="222092"/>
                      <a:pt x="698500" y="284027"/>
                    </a:cubicBezTo>
                    <a:lnTo>
                      <a:pt x="698500" y="490353"/>
                    </a:lnTo>
                    <a:cubicBezTo>
                      <a:pt x="698500" y="552288"/>
                      <a:pt x="665567" y="609551"/>
                      <a:pt x="612033" y="640698"/>
                    </a:cubicBezTo>
                    <a:lnTo>
                      <a:pt x="435717" y="743282"/>
                    </a:lnTo>
                    <a:cubicBezTo>
                      <a:pt x="382267" y="774380"/>
                      <a:pt x="316233" y="774380"/>
                      <a:pt x="262783" y="743282"/>
                    </a:cubicBezTo>
                    <a:lnTo>
                      <a:pt x="86467" y="640698"/>
                    </a:lnTo>
                    <a:cubicBezTo>
                      <a:pt x="32933" y="609551"/>
                      <a:pt x="0" y="552288"/>
                      <a:pt x="0" y="490353"/>
                    </a:cubicBezTo>
                    <a:lnTo>
                      <a:pt x="0" y="284027"/>
                    </a:lnTo>
                    <a:cubicBezTo>
                      <a:pt x="0" y="222092"/>
                      <a:pt x="32933" y="164829"/>
                      <a:pt x="86467" y="133682"/>
                    </a:cubicBezTo>
                    <a:lnTo>
                      <a:pt x="262783" y="31098"/>
                    </a:lnTo>
                    <a:cubicBezTo>
                      <a:pt x="316233" y="0"/>
                      <a:pt x="382267" y="0"/>
                      <a:pt x="435717" y="31098"/>
                    </a:cubicBezTo>
                    <a:close/>
                  </a:path>
                </a:pathLst>
              </a:custGeom>
              <a:solidFill>
                <a:srgbClr val="A8070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127148" y="260419"/>
              <a:ext cx="721149" cy="52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5"/>
                </a:lnSpc>
              </a:pPr>
              <a:r>
                <a:rPr lang="en-US" sz="2268">
                  <a:solidFill>
                    <a:srgbClr val="FFFFFF"/>
                  </a:solidFill>
                  <a:latin typeface="Poppins Bold"/>
                </a:rPr>
                <a:t>01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179003" y="260419"/>
              <a:ext cx="7372157" cy="5560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93"/>
                </a:lnSpc>
              </a:pPr>
              <a:r>
                <a:rPr lang="en-US" sz="2423">
                  <a:solidFill>
                    <a:srgbClr val="000000"/>
                  </a:solidFill>
                  <a:latin typeface="Poppins"/>
                </a:rPr>
                <a:t> </a:t>
              </a:r>
              <a:r>
                <a:rPr lang="en-US" sz="2423">
                  <a:solidFill>
                    <a:srgbClr val="000000"/>
                  </a:solidFill>
                  <a:latin typeface="Poppins"/>
                </a:rPr>
                <a:t>Shape: 98619 linhas, 15 colunas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6387551"/>
            <a:ext cx="5523946" cy="851296"/>
            <a:chOff x="0" y="0"/>
            <a:chExt cx="7365261" cy="1135062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975444" cy="1135062"/>
              <a:chOff x="0" y="0"/>
              <a:chExt cx="6985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19210"/>
                <a:ext cx="698500" cy="774381"/>
              </a:xfrm>
              <a:custGeom>
                <a:avLst/>
                <a:gdLst/>
                <a:ahLst/>
                <a:cxnLst/>
                <a:rect r="r" b="b" t="t" l="l"/>
                <a:pathLst>
                  <a:path h="774381" w="698500">
                    <a:moveTo>
                      <a:pt x="435717" y="31098"/>
                    </a:moveTo>
                    <a:lnTo>
                      <a:pt x="612033" y="133682"/>
                    </a:lnTo>
                    <a:cubicBezTo>
                      <a:pt x="665567" y="164829"/>
                      <a:pt x="698500" y="222092"/>
                      <a:pt x="698500" y="284027"/>
                    </a:cubicBezTo>
                    <a:lnTo>
                      <a:pt x="698500" y="490353"/>
                    </a:lnTo>
                    <a:cubicBezTo>
                      <a:pt x="698500" y="552288"/>
                      <a:pt x="665567" y="609551"/>
                      <a:pt x="612033" y="640698"/>
                    </a:cubicBezTo>
                    <a:lnTo>
                      <a:pt x="435717" y="743282"/>
                    </a:lnTo>
                    <a:cubicBezTo>
                      <a:pt x="382267" y="774380"/>
                      <a:pt x="316233" y="774380"/>
                      <a:pt x="262783" y="743282"/>
                    </a:cubicBezTo>
                    <a:lnTo>
                      <a:pt x="86467" y="640698"/>
                    </a:lnTo>
                    <a:cubicBezTo>
                      <a:pt x="32933" y="609551"/>
                      <a:pt x="0" y="552288"/>
                      <a:pt x="0" y="490353"/>
                    </a:cubicBezTo>
                    <a:lnTo>
                      <a:pt x="0" y="284027"/>
                    </a:lnTo>
                    <a:cubicBezTo>
                      <a:pt x="0" y="222092"/>
                      <a:pt x="32933" y="164829"/>
                      <a:pt x="86467" y="133682"/>
                    </a:cubicBezTo>
                    <a:lnTo>
                      <a:pt x="262783" y="31098"/>
                    </a:lnTo>
                    <a:cubicBezTo>
                      <a:pt x="316233" y="0"/>
                      <a:pt x="382267" y="0"/>
                      <a:pt x="435717" y="31098"/>
                    </a:cubicBezTo>
                    <a:close/>
                  </a:path>
                </a:pathLst>
              </a:custGeom>
              <a:solidFill>
                <a:srgbClr val="A8070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127148" y="286380"/>
              <a:ext cx="721149" cy="52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5"/>
                </a:lnSpc>
              </a:pPr>
              <a:r>
                <a:rPr lang="en-US" sz="2268">
                  <a:solidFill>
                    <a:srgbClr val="FFFFFF"/>
                  </a:solidFill>
                  <a:latin typeface="Poppins Bold"/>
                </a:rPr>
                <a:t>02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179003" y="222219"/>
              <a:ext cx="6186258" cy="5874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73"/>
                </a:lnSpc>
              </a:pPr>
              <a:r>
                <a:rPr lang="en-US" sz="2623">
                  <a:solidFill>
                    <a:srgbClr val="000000"/>
                  </a:solidFill>
                  <a:latin typeface="Poppins"/>
                </a:rPr>
                <a:t>235 países avaliados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8700" y="8272197"/>
            <a:ext cx="3953403" cy="851296"/>
            <a:chOff x="0" y="0"/>
            <a:chExt cx="5271204" cy="1135062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975444" cy="1135062"/>
              <a:chOff x="0" y="0"/>
              <a:chExt cx="6985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19210"/>
                <a:ext cx="698500" cy="774381"/>
              </a:xfrm>
              <a:custGeom>
                <a:avLst/>
                <a:gdLst/>
                <a:ahLst/>
                <a:cxnLst/>
                <a:rect r="r" b="b" t="t" l="l"/>
                <a:pathLst>
                  <a:path h="774381" w="698500">
                    <a:moveTo>
                      <a:pt x="435717" y="31098"/>
                    </a:moveTo>
                    <a:lnTo>
                      <a:pt x="612033" y="133682"/>
                    </a:lnTo>
                    <a:cubicBezTo>
                      <a:pt x="665567" y="164829"/>
                      <a:pt x="698500" y="222092"/>
                      <a:pt x="698500" y="284027"/>
                    </a:cubicBezTo>
                    <a:lnTo>
                      <a:pt x="698500" y="490353"/>
                    </a:lnTo>
                    <a:cubicBezTo>
                      <a:pt x="698500" y="552288"/>
                      <a:pt x="665567" y="609551"/>
                      <a:pt x="612033" y="640698"/>
                    </a:cubicBezTo>
                    <a:lnTo>
                      <a:pt x="435717" y="743282"/>
                    </a:lnTo>
                    <a:cubicBezTo>
                      <a:pt x="382267" y="774380"/>
                      <a:pt x="316233" y="774380"/>
                      <a:pt x="262783" y="743282"/>
                    </a:cubicBezTo>
                    <a:lnTo>
                      <a:pt x="86467" y="640698"/>
                    </a:lnTo>
                    <a:cubicBezTo>
                      <a:pt x="32933" y="609551"/>
                      <a:pt x="0" y="552288"/>
                      <a:pt x="0" y="490353"/>
                    </a:cubicBezTo>
                    <a:lnTo>
                      <a:pt x="0" y="284027"/>
                    </a:lnTo>
                    <a:cubicBezTo>
                      <a:pt x="0" y="222092"/>
                      <a:pt x="32933" y="164829"/>
                      <a:pt x="86467" y="133682"/>
                    </a:cubicBezTo>
                    <a:lnTo>
                      <a:pt x="262783" y="31098"/>
                    </a:lnTo>
                    <a:cubicBezTo>
                      <a:pt x="316233" y="0"/>
                      <a:pt x="382267" y="0"/>
                      <a:pt x="435717" y="31098"/>
                    </a:cubicBezTo>
                    <a:close/>
                  </a:path>
                </a:pathLst>
              </a:custGeom>
              <a:solidFill>
                <a:srgbClr val="A8070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127148" y="260419"/>
              <a:ext cx="721149" cy="523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75"/>
                </a:lnSpc>
              </a:pPr>
              <a:r>
                <a:rPr lang="en-US" sz="2268">
                  <a:solidFill>
                    <a:srgbClr val="FFFFFF"/>
                  </a:solidFill>
                  <a:latin typeface="Poppins Bold"/>
                </a:rPr>
                <a:t>03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201378" y="260419"/>
              <a:ext cx="4069825" cy="5874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73"/>
                </a:lnSpc>
              </a:pPr>
              <a:r>
                <a:rPr lang="en-US" sz="2623">
                  <a:solidFill>
                    <a:srgbClr val="000000"/>
                  </a:solidFill>
                  <a:latin typeface="Poppins"/>
                </a:rPr>
                <a:t>6 Continentes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2459426"/>
            <a:ext cx="10058356" cy="901915"/>
            <a:chOff x="0" y="0"/>
            <a:chExt cx="13411141" cy="1202554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-66675"/>
              <a:ext cx="4377349" cy="5861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19"/>
                </a:lnSpc>
              </a:pPr>
              <a:r>
                <a:rPr lang="en-US" sz="2585">
                  <a:solidFill>
                    <a:srgbClr val="000000"/>
                  </a:solidFill>
                  <a:latin typeface="Poppins Bold"/>
                </a:rPr>
                <a:t>Base de Dados: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743879"/>
              <a:ext cx="13411141" cy="458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826"/>
                </a:lnSpc>
                <a:spcBef>
                  <a:spcPct val="0"/>
                </a:spcBef>
              </a:pPr>
              <a:r>
                <a:rPr lang="en-US" sz="2018" u="sng">
                  <a:solidFill>
                    <a:srgbClr val="000000"/>
                  </a:solidFill>
                  <a:latin typeface="Poppins"/>
                  <a:hlinkClick r:id="rId2" tooltip="https://www.kaggle.com/datasets/iamsouravbanerjee/airline-dataset"/>
                </a:rPr>
                <a:t>https://www.kaggle.com/datasets/iamsouravbanerjee/airline-dataset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29770" y="3997604"/>
            <a:ext cx="7965162" cy="5531724"/>
            <a:chOff x="0" y="0"/>
            <a:chExt cx="1990066" cy="13820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0067" cy="1382081"/>
            </a:xfrm>
            <a:custGeom>
              <a:avLst/>
              <a:gdLst/>
              <a:ahLst/>
              <a:cxnLst/>
              <a:rect r="r" b="b" t="t" l="l"/>
              <a:pathLst>
                <a:path h="1382081" w="1990067">
                  <a:moveTo>
                    <a:pt x="0" y="0"/>
                  </a:moveTo>
                  <a:lnTo>
                    <a:pt x="1990067" y="0"/>
                  </a:lnTo>
                  <a:lnTo>
                    <a:pt x="1990067" y="1382081"/>
                  </a:lnTo>
                  <a:lnTo>
                    <a:pt x="0" y="1382081"/>
                  </a:lnTo>
                  <a:close/>
                </a:path>
              </a:pathLst>
            </a:custGeom>
            <a:solidFill>
              <a:srgbClr val="8B060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990066" cy="14201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990600"/>
            <a:ext cx="11258856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Análise Exploratória dos Dados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07550" y="5342915"/>
            <a:ext cx="7609601" cy="3347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35"/>
              </a:lnSpc>
            </a:pPr>
            <a:r>
              <a:rPr lang="en-US" sz="2097" spc="71">
                <a:solidFill>
                  <a:srgbClr val="FFFFFF"/>
                </a:solidFill>
                <a:latin typeface="Poppins Bold"/>
              </a:rPr>
              <a:t>Airport Country Code:</a:t>
            </a:r>
            <a:r>
              <a:rPr lang="en-US" sz="2097" spc="71">
                <a:solidFill>
                  <a:srgbClr val="FFFFFF"/>
                </a:solidFill>
                <a:latin typeface="Poppins"/>
              </a:rPr>
              <a:t> Código do país do aeroporto</a:t>
            </a:r>
          </a:p>
          <a:p>
            <a:pPr algn="just">
              <a:lnSpc>
                <a:spcPts val="2935"/>
              </a:lnSpc>
            </a:pPr>
            <a:r>
              <a:rPr lang="en-US" sz="2097" spc="71">
                <a:solidFill>
                  <a:srgbClr val="FFFFFF"/>
                </a:solidFill>
                <a:latin typeface="Poppins Bold"/>
              </a:rPr>
              <a:t>Country Name:</a:t>
            </a:r>
            <a:r>
              <a:rPr lang="en-US" sz="2097" spc="71">
                <a:solidFill>
                  <a:srgbClr val="FFFFFF"/>
                </a:solidFill>
                <a:latin typeface="Poppins"/>
              </a:rPr>
              <a:t> Nome do país que o voo pertence</a:t>
            </a:r>
          </a:p>
          <a:p>
            <a:pPr algn="just">
              <a:lnSpc>
                <a:spcPts val="2935"/>
              </a:lnSpc>
            </a:pPr>
            <a:r>
              <a:rPr lang="en-US" sz="2097" spc="71">
                <a:solidFill>
                  <a:srgbClr val="FFFFFF"/>
                </a:solidFill>
                <a:latin typeface="Poppins Bold"/>
              </a:rPr>
              <a:t>Airport Continent:</a:t>
            </a:r>
            <a:r>
              <a:rPr lang="en-US" sz="2097" spc="71">
                <a:solidFill>
                  <a:srgbClr val="FFFFFF"/>
                </a:solidFill>
                <a:latin typeface="Poppins"/>
              </a:rPr>
              <a:t> Abreviação do continente que País pertence</a:t>
            </a:r>
          </a:p>
          <a:p>
            <a:pPr algn="just">
              <a:lnSpc>
                <a:spcPts val="2935"/>
              </a:lnSpc>
            </a:pPr>
            <a:r>
              <a:rPr lang="en-US" sz="2097" spc="71">
                <a:solidFill>
                  <a:srgbClr val="FFFFFF"/>
                </a:solidFill>
                <a:latin typeface="Poppins Bold"/>
              </a:rPr>
              <a:t>Continents:</a:t>
            </a:r>
            <a:r>
              <a:rPr lang="en-US" sz="2097" spc="71">
                <a:solidFill>
                  <a:srgbClr val="FFFFFF"/>
                </a:solidFill>
                <a:latin typeface="Poppins"/>
              </a:rPr>
              <a:t> Continente do País pertence</a:t>
            </a:r>
          </a:p>
          <a:p>
            <a:pPr algn="just">
              <a:lnSpc>
                <a:spcPts val="2935"/>
              </a:lnSpc>
            </a:pPr>
            <a:r>
              <a:rPr lang="en-US" sz="2097" spc="71">
                <a:solidFill>
                  <a:srgbClr val="FFFFFF"/>
                </a:solidFill>
                <a:latin typeface="Poppins Bold"/>
              </a:rPr>
              <a:t>Depature Date:</a:t>
            </a:r>
            <a:r>
              <a:rPr lang="en-US" sz="2097" spc="71">
                <a:solidFill>
                  <a:srgbClr val="FFFFFF"/>
                </a:solidFill>
                <a:latin typeface="Poppins"/>
              </a:rPr>
              <a:t> Data de partida do voo</a:t>
            </a:r>
          </a:p>
          <a:p>
            <a:pPr algn="just">
              <a:lnSpc>
                <a:spcPts val="2935"/>
              </a:lnSpc>
            </a:pPr>
            <a:r>
              <a:rPr lang="en-US" sz="2097" spc="71">
                <a:solidFill>
                  <a:srgbClr val="FFFFFF"/>
                </a:solidFill>
                <a:latin typeface="Poppins Bold"/>
              </a:rPr>
              <a:t>Arrival Airport: </a:t>
            </a:r>
            <a:r>
              <a:rPr lang="en-US" sz="2097" spc="71">
                <a:solidFill>
                  <a:srgbClr val="FFFFFF"/>
                </a:solidFill>
                <a:latin typeface="Poppins"/>
              </a:rPr>
              <a:t>Abreviação do aeroporto de chegada</a:t>
            </a:r>
          </a:p>
          <a:p>
            <a:pPr algn="just">
              <a:lnSpc>
                <a:spcPts val="2935"/>
              </a:lnSpc>
            </a:pPr>
            <a:r>
              <a:rPr lang="en-US" sz="2097" spc="71">
                <a:solidFill>
                  <a:srgbClr val="FFFFFF"/>
                </a:solidFill>
                <a:latin typeface="Poppins Bold"/>
              </a:rPr>
              <a:t>Pilot Name: </a:t>
            </a:r>
            <a:r>
              <a:rPr lang="en-US" sz="2097" spc="71">
                <a:solidFill>
                  <a:srgbClr val="FFFFFF"/>
                </a:solidFill>
                <a:latin typeface="Poppins"/>
              </a:rPr>
              <a:t>Nome do piloto responsável pelo voo</a:t>
            </a:r>
          </a:p>
          <a:p>
            <a:pPr algn="just">
              <a:lnSpc>
                <a:spcPts val="2935"/>
              </a:lnSpc>
              <a:spcBef>
                <a:spcPct val="0"/>
              </a:spcBef>
            </a:pPr>
            <a:r>
              <a:rPr lang="en-US" sz="2097" spc="71">
                <a:solidFill>
                  <a:srgbClr val="FFFFFF"/>
                </a:solidFill>
                <a:latin typeface="Poppins"/>
              </a:rPr>
              <a:t>Flight Status: Situação/condição do voo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3997604"/>
            <a:ext cx="7957190" cy="5531724"/>
            <a:chOff x="0" y="0"/>
            <a:chExt cx="1988075" cy="138208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88075" cy="1382081"/>
            </a:xfrm>
            <a:custGeom>
              <a:avLst/>
              <a:gdLst/>
              <a:ahLst/>
              <a:cxnLst/>
              <a:rect r="r" b="b" t="t" l="l"/>
              <a:pathLst>
                <a:path h="1382081" w="1988075">
                  <a:moveTo>
                    <a:pt x="0" y="0"/>
                  </a:moveTo>
                  <a:lnTo>
                    <a:pt x="1988075" y="0"/>
                  </a:lnTo>
                  <a:lnTo>
                    <a:pt x="1988075" y="1382081"/>
                  </a:lnTo>
                  <a:lnTo>
                    <a:pt x="0" y="1382081"/>
                  </a:lnTo>
                  <a:close/>
                </a:path>
              </a:pathLst>
            </a:custGeom>
            <a:solidFill>
              <a:srgbClr val="8B060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988075" cy="14201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497713" y="3013585"/>
            <a:ext cx="1632106" cy="1899178"/>
            <a:chOff x="0" y="0"/>
            <a:chExt cx="2176141" cy="2532237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2176141" cy="2532237"/>
              <a:chOff x="0" y="0"/>
              <a:chExt cx="6985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8611"/>
                <a:ext cx="698500" cy="795579"/>
              </a:xfrm>
              <a:custGeom>
                <a:avLst/>
                <a:gdLst/>
                <a:ahLst/>
                <a:cxnLst/>
                <a:rect r="r" b="b" t="t" l="l"/>
                <a:pathLst>
                  <a:path h="795579" w="698500">
                    <a:moveTo>
                      <a:pt x="388008" y="13939"/>
                    </a:moveTo>
                    <a:lnTo>
                      <a:pt x="659742" y="172039"/>
                    </a:lnTo>
                    <a:cubicBezTo>
                      <a:pt x="683738" y="186000"/>
                      <a:pt x="698500" y="211668"/>
                      <a:pt x="698500" y="239430"/>
                    </a:cubicBezTo>
                    <a:lnTo>
                      <a:pt x="698500" y="556148"/>
                    </a:lnTo>
                    <a:cubicBezTo>
                      <a:pt x="698500" y="583910"/>
                      <a:pt x="683738" y="609578"/>
                      <a:pt x="659742" y="623539"/>
                    </a:cubicBezTo>
                    <a:lnTo>
                      <a:pt x="388008" y="781639"/>
                    </a:lnTo>
                    <a:cubicBezTo>
                      <a:pt x="364049" y="795578"/>
                      <a:pt x="334451" y="795578"/>
                      <a:pt x="310492" y="781639"/>
                    </a:cubicBezTo>
                    <a:lnTo>
                      <a:pt x="38758" y="623539"/>
                    </a:lnTo>
                    <a:cubicBezTo>
                      <a:pt x="14762" y="609578"/>
                      <a:pt x="0" y="583910"/>
                      <a:pt x="0" y="556148"/>
                    </a:cubicBezTo>
                    <a:lnTo>
                      <a:pt x="0" y="239430"/>
                    </a:lnTo>
                    <a:cubicBezTo>
                      <a:pt x="0" y="211668"/>
                      <a:pt x="14762" y="186000"/>
                      <a:pt x="38758" y="172039"/>
                    </a:cubicBezTo>
                    <a:lnTo>
                      <a:pt x="310492" y="13939"/>
                    </a:lnTo>
                    <a:cubicBezTo>
                      <a:pt x="334451" y="0"/>
                      <a:pt x="364049" y="0"/>
                      <a:pt x="388008" y="13939"/>
                    </a:cubicBezTo>
                    <a:close/>
                  </a:path>
                </a:pathLst>
              </a:custGeom>
              <a:solidFill>
                <a:srgbClr val="CD0909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Freeform 14" id="14"/>
            <p:cNvSpPr/>
            <p:nvPr/>
          </p:nvSpPr>
          <p:spPr>
            <a:xfrm flipH="false" flipV="false" rot="0">
              <a:off x="703299" y="734281"/>
              <a:ext cx="998142" cy="1012875"/>
            </a:xfrm>
            <a:custGeom>
              <a:avLst/>
              <a:gdLst/>
              <a:ahLst/>
              <a:cxnLst/>
              <a:rect r="r" b="b" t="t" l="l"/>
              <a:pathLst>
                <a:path h="1012875" w="998142">
                  <a:moveTo>
                    <a:pt x="0" y="0"/>
                  </a:moveTo>
                  <a:lnTo>
                    <a:pt x="998143" y="0"/>
                  </a:lnTo>
                  <a:lnTo>
                    <a:pt x="998143" y="1012875"/>
                  </a:lnTo>
                  <a:lnTo>
                    <a:pt x="0" y="10128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301191" y="5342915"/>
            <a:ext cx="7533665" cy="3383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5"/>
              </a:lnSpc>
            </a:pPr>
            <a:r>
              <a:rPr lang="en-US" sz="2196" spc="74">
                <a:solidFill>
                  <a:srgbClr val="FFFFFF"/>
                </a:solidFill>
                <a:latin typeface="Poppins Bold"/>
              </a:rPr>
              <a:t>Identificou-se as colunas:</a:t>
            </a:r>
          </a:p>
          <a:p>
            <a:pPr algn="just">
              <a:lnSpc>
                <a:spcPts val="3075"/>
              </a:lnSpc>
            </a:pPr>
          </a:p>
          <a:p>
            <a:pPr algn="just">
              <a:lnSpc>
                <a:spcPts val="2935"/>
              </a:lnSpc>
            </a:pPr>
            <a:r>
              <a:rPr lang="en-US" sz="2096" spc="71">
                <a:solidFill>
                  <a:srgbClr val="FFFFFF"/>
                </a:solidFill>
                <a:latin typeface="Poppins Bold"/>
              </a:rPr>
              <a:t>Passenger ID: </a:t>
            </a:r>
            <a:r>
              <a:rPr lang="en-US" sz="2096" spc="71">
                <a:solidFill>
                  <a:srgbClr val="FFFFFF"/>
                </a:solidFill>
                <a:latin typeface="Poppins"/>
              </a:rPr>
              <a:t>identificação de cada passageiro</a:t>
            </a:r>
          </a:p>
          <a:p>
            <a:pPr algn="just">
              <a:lnSpc>
                <a:spcPts val="2935"/>
              </a:lnSpc>
            </a:pPr>
            <a:r>
              <a:rPr lang="en-US" sz="2096" spc="71">
                <a:solidFill>
                  <a:srgbClr val="FFFFFF"/>
                </a:solidFill>
                <a:latin typeface="Poppins Bold"/>
              </a:rPr>
              <a:t>First Name: </a:t>
            </a:r>
            <a:r>
              <a:rPr lang="en-US" sz="2096" spc="71">
                <a:solidFill>
                  <a:srgbClr val="FFFFFF"/>
                </a:solidFill>
                <a:latin typeface="Poppins"/>
              </a:rPr>
              <a:t>Primeiro nome do passageiro</a:t>
            </a:r>
          </a:p>
          <a:p>
            <a:pPr algn="just">
              <a:lnSpc>
                <a:spcPts val="2935"/>
              </a:lnSpc>
            </a:pPr>
            <a:r>
              <a:rPr lang="en-US" sz="2096" spc="71">
                <a:solidFill>
                  <a:srgbClr val="FFFFFF"/>
                </a:solidFill>
                <a:latin typeface="Poppins Bold"/>
              </a:rPr>
              <a:t>Last Name: </a:t>
            </a:r>
            <a:r>
              <a:rPr lang="en-US" sz="2096" spc="71">
                <a:solidFill>
                  <a:srgbClr val="FFFFFF"/>
                </a:solidFill>
                <a:latin typeface="Poppins"/>
              </a:rPr>
              <a:t>Último nome do passageiro</a:t>
            </a:r>
          </a:p>
          <a:p>
            <a:pPr algn="just">
              <a:lnSpc>
                <a:spcPts val="2935"/>
              </a:lnSpc>
            </a:pPr>
            <a:r>
              <a:rPr lang="en-US" sz="2096" spc="71">
                <a:solidFill>
                  <a:srgbClr val="FFFFFF"/>
                </a:solidFill>
                <a:latin typeface="Poppins Bold"/>
              </a:rPr>
              <a:t>Gender: </a:t>
            </a:r>
            <a:r>
              <a:rPr lang="en-US" sz="2096" spc="71">
                <a:solidFill>
                  <a:srgbClr val="FFFFFF"/>
                </a:solidFill>
                <a:latin typeface="Poppins"/>
              </a:rPr>
              <a:t>Gênero</a:t>
            </a:r>
          </a:p>
          <a:p>
            <a:pPr algn="just">
              <a:lnSpc>
                <a:spcPts val="2935"/>
              </a:lnSpc>
            </a:pPr>
            <a:r>
              <a:rPr lang="en-US" sz="2096" spc="71">
                <a:solidFill>
                  <a:srgbClr val="FFFFFF"/>
                </a:solidFill>
                <a:latin typeface="Poppins Bold"/>
              </a:rPr>
              <a:t>Age: </a:t>
            </a:r>
            <a:r>
              <a:rPr lang="en-US" sz="2096" spc="71">
                <a:solidFill>
                  <a:srgbClr val="FFFFFF"/>
                </a:solidFill>
                <a:latin typeface="Poppins"/>
              </a:rPr>
              <a:t>Idade do passageiro</a:t>
            </a:r>
          </a:p>
          <a:p>
            <a:pPr algn="just">
              <a:lnSpc>
                <a:spcPts val="2935"/>
              </a:lnSpc>
            </a:pPr>
            <a:r>
              <a:rPr lang="en-US" sz="2096" spc="71">
                <a:solidFill>
                  <a:srgbClr val="FFFFFF"/>
                </a:solidFill>
                <a:latin typeface="Poppins Bold"/>
              </a:rPr>
              <a:t>Nationality:  </a:t>
            </a:r>
            <a:r>
              <a:rPr lang="en-US" sz="2096" spc="71">
                <a:solidFill>
                  <a:srgbClr val="FFFFFF"/>
                </a:solidFill>
                <a:latin typeface="Poppins"/>
              </a:rPr>
              <a:t>Nacionalidade do passageiro</a:t>
            </a:r>
          </a:p>
          <a:p>
            <a:pPr algn="just">
              <a:lnSpc>
                <a:spcPts val="2935"/>
              </a:lnSpc>
              <a:spcBef>
                <a:spcPct val="0"/>
              </a:spcBef>
            </a:pPr>
            <a:r>
              <a:rPr lang="en-US" sz="2096" spc="71">
                <a:solidFill>
                  <a:srgbClr val="FFFFFF"/>
                </a:solidFill>
                <a:latin typeface="Poppins Bold"/>
              </a:rPr>
              <a:t>Airport Name: </a:t>
            </a:r>
            <a:r>
              <a:rPr lang="en-US" sz="2096" spc="71">
                <a:solidFill>
                  <a:srgbClr val="FFFFFF"/>
                </a:solidFill>
                <a:latin typeface="Poppins"/>
              </a:rPr>
              <a:t>Nome do aeroporto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01191" y="4344317"/>
            <a:ext cx="4193462" cy="56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68"/>
              </a:lnSpc>
              <a:spcBef>
                <a:spcPct val="0"/>
              </a:spcBef>
            </a:pPr>
            <a:r>
              <a:rPr lang="en-US" sz="3120">
                <a:solidFill>
                  <a:srgbClr val="FFFFFF"/>
                </a:solidFill>
                <a:latin typeface="Poppins Bold"/>
              </a:rPr>
              <a:t>Avaliação </a:t>
            </a:r>
            <a:r>
              <a:rPr lang="en-US" sz="3120">
                <a:solidFill>
                  <a:srgbClr val="FFFFFF"/>
                </a:solidFill>
                <a:latin typeface="Poppins Bold"/>
              </a:rPr>
              <a:t>Primária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90600"/>
            <a:ext cx="11258856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Análise Exploratória dos Dados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3393531"/>
            <a:ext cx="9777167" cy="6386407"/>
            <a:chOff x="0" y="0"/>
            <a:chExt cx="2364156" cy="154425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64156" cy="1544258"/>
            </a:xfrm>
            <a:custGeom>
              <a:avLst/>
              <a:gdLst/>
              <a:ahLst/>
              <a:cxnLst/>
              <a:rect r="r" b="b" t="t" l="l"/>
              <a:pathLst>
                <a:path h="1544258" w="2364156">
                  <a:moveTo>
                    <a:pt x="0" y="0"/>
                  </a:moveTo>
                  <a:lnTo>
                    <a:pt x="2364156" y="0"/>
                  </a:lnTo>
                  <a:lnTo>
                    <a:pt x="2364156" y="1544258"/>
                  </a:lnTo>
                  <a:lnTo>
                    <a:pt x="0" y="1544258"/>
                  </a:lnTo>
                  <a:close/>
                </a:path>
              </a:pathLst>
            </a:custGeom>
            <a:solidFill>
              <a:srgbClr val="8B060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364156" cy="1582358"/>
            </a:xfrm>
            <a:prstGeom prst="rect">
              <a:avLst/>
            </a:prstGeom>
          </p:spPr>
          <p:txBody>
            <a:bodyPr anchor="ctr" rtlCol="false" tIns="52490" lIns="52490" bIns="52490" rIns="5249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255977" y="2290321"/>
            <a:ext cx="1686390" cy="1962345"/>
            <a:chOff x="0" y="0"/>
            <a:chExt cx="6985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8333"/>
              <a:ext cx="698500" cy="796133"/>
            </a:xfrm>
            <a:custGeom>
              <a:avLst/>
              <a:gdLst/>
              <a:ahLst/>
              <a:cxnLst/>
              <a:rect r="r" b="b" t="t" l="l"/>
              <a:pathLst>
                <a:path h="796133" w="698500">
                  <a:moveTo>
                    <a:pt x="386761" y="13491"/>
                  </a:moveTo>
                  <a:lnTo>
                    <a:pt x="660989" y="173043"/>
                  </a:lnTo>
                  <a:cubicBezTo>
                    <a:pt x="684213" y="186555"/>
                    <a:pt x="698500" y="211396"/>
                    <a:pt x="698500" y="238265"/>
                  </a:cubicBezTo>
                  <a:lnTo>
                    <a:pt x="698500" y="557869"/>
                  </a:lnTo>
                  <a:cubicBezTo>
                    <a:pt x="698500" y="584738"/>
                    <a:pt x="684213" y="609579"/>
                    <a:pt x="660989" y="623091"/>
                  </a:cubicBezTo>
                  <a:lnTo>
                    <a:pt x="386761" y="782643"/>
                  </a:lnTo>
                  <a:cubicBezTo>
                    <a:pt x="363573" y="796134"/>
                    <a:pt x="334927" y="796134"/>
                    <a:pt x="311739" y="782643"/>
                  </a:cubicBezTo>
                  <a:lnTo>
                    <a:pt x="37511" y="623091"/>
                  </a:lnTo>
                  <a:cubicBezTo>
                    <a:pt x="14287" y="609579"/>
                    <a:pt x="0" y="584738"/>
                    <a:pt x="0" y="557869"/>
                  </a:cubicBezTo>
                  <a:lnTo>
                    <a:pt x="0" y="238265"/>
                  </a:lnTo>
                  <a:cubicBezTo>
                    <a:pt x="0" y="211396"/>
                    <a:pt x="14287" y="186555"/>
                    <a:pt x="37511" y="173043"/>
                  </a:cubicBezTo>
                  <a:lnTo>
                    <a:pt x="311739" y="13491"/>
                  </a:lnTo>
                  <a:cubicBezTo>
                    <a:pt x="334927" y="0"/>
                    <a:pt x="363573" y="0"/>
                    <a:pt x="386761" y="13491"/>
                  </a:cubicBezTo>
                  <a:close/>
                </a:path>
              </a:pathLst>
            </a:custGeom>
            <a:solidFill>
              <a:srgbClr val="CD0909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52490" lIns="52490" bIns="52490" rIns="5249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715900" y="2783531"/>
            <a:ext cx="766545" cy="975925"/>
          </a:xfrm>
          <a:custGeom>
            <a:avLst/>
            <a:gdLst/>
            <a:ahLst/>
            <a:cxnLst/>
            <a:rect r="r" b="b" t="t" l="l"/>
            <a:pathLst>
              <a:path h="975925" w="766545">
                <a:moveTo>
                  <a:pt x="0" y="0"/>
                </a:moveTo>
                <a:lnTo>
                  <a:pt x="766544" y="0"/>
                </a:lnTo>
                <a:lnTo>
                  <a:pt x="766544" y="975925"/>
                </a:lnTo>
                <a:lnTo>
                  <a:pt x="0" y="9759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65207" y="4913051"/>
            <a:ext cx="8570183" cy="4572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8"/>
              </a:lnSpc>
            </a:pPr>
            <a:r>
              <a:rPr lang="en-US" sz="2599">
                <a:solidFill>
                  <a:srgbClr val="FFFFFF"/>
                </a:solidFill>
                <a:latin typeface="Poppins"/>
              </a:rPr>
              <a:t>Através de linhas de códigos para geração de gráficos, conseguimos identificar algumas informações importantes para a agência de viagens “Boa Viagem.</a:t>
            </a:r>
          </a:p>
          <a:p>
            <a:pPr algn="just">
              <a:lnSpc>
                <a:spcPts val="3638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Poppins"/>
              </a:rPr>
              <a:t>As demandas por “Continentes” e pelos principais “Países” de destino foram investigadas, com a utilização de gráficos de barras, proporcionando insights sobre as preferências dos passageiros e auxiliando nas estratégias de marketing e expansão.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65207" y="4157416"/>
            <a:ext cx="1791636" cy="584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13"/>
              </a:lnSpc>
              <a:spcBef>
                <a:spcPct val="0"/>
              </a:spcBef>
            </a:pPr>
            <a:r>
              <a:rPr lang="en-US" sz="3224">
                <a:solidFill>
                  <a:srgbClr val="FFFFFF"/>
                </a:solidFill>
                <a:latin typeface="Poppins Bold"/>
              </a:rPr>
              <a:t>Insights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1926260" y="3627247"/>
            <a:ext cx="6071039" cy="521816"/>
            <a:chOff x="0" y="0"/>
            <a:chExt cx="3097510" cy="26623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097510" cy="266236"/>
            </a:xfrm>
            <a:custGeom>
              <a:avLst/>
              <a:gdLst/>
              <a:ahLst/>
              <a:cxnLst/>
              <a:rect r="r" b="b" t="t" l="l"/>
              <a:pathLst>
                <a:path h="266236" w="3097510">
                  <a:moveTo>
                    <a:pt x="21679" y="0"/>
                  </a:moveTo>
                  <a:lnTo>
                    <a:pt x="3075831" y="0"/>
                  </a:lnTo>
                  <a:cubicBezTo>
                    <a:pt x="3081581" y="0"/>
                    <a:pt x="3087095" y="2284"/>
                    <a:pt x="3091161" y="6350"/>
                  </a:cubicBezTo>
                  <a:cubicBezTo>
                    <a:pt x="3095226" y="10415"/>
                    <a:pt x="3097510" y="15929"/>
                    <a:pt x="3097510" y="21679"/>
                  </a:cubicBezTo>
                  <a:lnTo>
                    <a:pt x="3097510" y="244558"/>
                  </a:lnTo>
                  <a:cubicBezTo>
                    <a:pt x="3097510" y="250307"/>
                    <a:pt x="3095226" y="255821"/>
                    <a:pt x="3091161" y="259887"/>
                  </a:cubicBezTo>
                  <a:cubicBezTo>
                    <a:pt x="3087095" y="263952"/>
                    <a:pt x="3081581" y="266236"/>
                    <a:pt x="3075831" y="266236"/>
                  </a:cubicBezTo>
                  <a:lnTo>
                    <a:pt x="21679" y="266236"/>
                  </a:lnTo>
                  <a:cubicBezTo>
                    <a:pt x="15929" y="266236"/>
                    <a:pt x="10415" y="263952"/>
                    <a:pt x="6350" y="259887"/>
                  </a:cubicBezTo>
                  <a:cubicBezTo>
                    <a:pt x="2284" y="255821"/>
                    <a:pt x="0" y="250307"/>
                    <a:pt x="0" y="244558"/>
                  </a:cubicBezTo>
                  <a:lnTo>
                    <a:pt x="0" y="21679"/>
                  </a:lnTo>
                  <a:cubicBezTo>
                    <a:pt x="0" y="15929"/>
                    <a:pt x="2284" y="10415"/>
                    <a:pt x="6350" y="6350"/>
                  </a:cubicBezTo>
                  <a:cubicBezTo>
                    <a:pt x="10415" y="2284"/>
                    <a:pt x="15929" y="0"/>
                    <a:pt x="21679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097510" cy="304336"/>
            </a:xfrm>
            <a:prstGeom prst="rect">
              <a:avLst/>
            </a:prstGeom>
          </p:spPr>
          <p:txBody>
            <a:bodyPr anchor="ctr" rtlCol="false" tIns="47707" lIns="47707" bIns="47707" rIns="47707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926260" y="5010081"/>
            <a:ext cx="6071039" cy="521816"/>
            <a:chOff x="0" y="0"/>
            <a:chExt cx="3097510" cy="26623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3097510" cy="266236"/>
            </a:xfrm>
            <a:custGeom>
              <a:avLst/>
              <a:gdLst/>
              <a:ahLst/>
              <a:cxnLst/>
              <a:rect r="r" b="b" t="t" l="l"/>
              <a:pathLst>
                <a:path h="266236" w="3097510">
                  <a:moveTo>
                    <a:pt x="21679" y="0"/>
                  </a:moveTo>
                  <a:lnTo>
                    <a:pt x="3075831" y="0"/>
                  </a:lnTo>
                  <a:cubicBezTo>
                    <a:pt x="3081581" y="0"/>
                    <a:pt x="3087095" y="2284"/>
                    <a:pt x="3091161" y="6350"/>
                  </a:cubicBezTo>
                  <a:cubicBezTo>
                    <a:pt x="3095226" y="10415"/>
                    <a:pt x="3097510" y="15929"/>
                    <a:pt x="3097510" y="21679"/>
                  </a:cubicBezTo>
                  <a:lnTo>
                    <a:pt x="3097510" y="244558"/>
                  </a:lnTo>
                  <a:cubicBezTo>
                    <a:pt x="3097510" y="250307"/>
                    <a:pt x="3095226" y="255821"/>
                    <a:pt x="3091161" y="259887"/>
                  </a:cubicBezTo>
                  <a:cubicBezTo>
                    <a:pt x="3087095" y="263952"/>
                    <a:pt x="3081581" y="266236"/>
                    <a:pt x="3075831" y="266236"/>
                  </a:cubicBezTo>
                  <a:lnTo>
                    <a:pt x="21679" y="266236"/>
                  </a:lnTo>
                  <a:cubicBezTo>
                    <a:pt x="15929" y="266236"/>
                    <a:pt x="10415" y="263952"/>
                    <a:pt x="6350" y="259887"/>
                  </a:cubicBezTo>
                  <a:cubicBezTo>
                    <a:pt x="2284" y="255821"/>
                    <a:pt x="0" y="250307"/>
                    <a:pt x="0" y="244558"/>
                  </a:cubicBezTo>
                  <a:lnTo>
                    <a:pt x="0" y="21679"/>
                  </a:lnTo>
                  <a:cubicBezTo>
                    <a:pt x="0" y="15929"/>
                    <a:pt x="2284" y="10415"/>
                    <a:pt x="6350" y="6350"/>
                  </a:cubicBezTo>
                  <a:cubicBezTo>
                    <a:pt x="10415" y="2284"/>
                    <a:pt x="15929" y="0"/>
                    <a:pt x="21679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3097510" cy="304336"/>
            </a:xfrm>
            <a:prstGeom prst="rect">
              <a:avLst/>
            </a:prstGeom>
          </p:spPr>
          <p:txBody>
            <a:bodyPr anchor="ctr" rtlCol="false" tIns="47707" lIns="47707" bIns="47707" rIns="47707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926260" y="7641572"/>
            <a:ext cx="6071039" cy="476296"/>
            <a:chOff x="0" y="0"/>
            <a:chExt cx="3097510" cy="24301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097510" cy="243012"/>
            </a:xfrm>
            <a:custGeom>
              <a:avLst/>
              <a:gdLst/>
              <a:ahLst/>
              <a:cxnLst/>
              <a:rect r="r" b="b" t="t" l="l"/>
              <a:pathLst>
                <a:path h="243012" w="3097510">
                  <a:moveTo>
                    <a:pt x="21679" y="0"/>
                  </a:moveTo>
                  <a:lnTo>
                    <a:pt x="3075831" y="0"/>
                  </a:lnTo>
                  <a:cubicBezTo>
                    <a:pt x="3081581" y="0"/>
                    <a:pt x="3087095" y="2284"/>
                    <a:pt x="3091161" y="6350"/>
                  </a:cubicBezTo>
                  <a:cubicBezTo>
                    <a:pt x="3095226" y="10415"/>
                    <a:pt x="3097510" y="15929"/>
                    <a:pt x="3097510" y="21679"/>
                  </a:cubicBezTo>
                  <a:lnTo>
                    <a:pt x="3097510" y="221333"/>
                  </a:lnTo>
                  <a:cubicBezTo>
                    <a:pt x="3097510" y="227082"/>
                    <a:pt x="3095226" y="232596"/>
                    <a:pt x="3091161" y="236662"/>
                  </a:cubicBezTo>
                  <a:cubicBezTo>
                    <a:pt x="3087095" y="240728"/>
                    <a:pt x="3081581" y="243012"/>
                    <a:pt x="3075831" y="243012"/>
                  </a:cubicBezTo>
                  <a:lnTo>
                    <a:pt x="21679" y="243012"/>
                  </a:lnTo>
                  <a:cubicBezTo>
                    <a:pt x="15929" y="243012"/>
                    <a:pt x="10415" y="240728"/>
                    <a:pt x="6350" y="236662"/>
                  </a:cubicBezTo>
                  <a:cubicBezTo>
                    <a:pt x="2284" y="232596"/>
                    <a:pt x="0" y="227082"/>
                    <a:pt x="0" y="221333"/>
                  </a:cubicBezTo>
                  <a:lnTo>
                    <a:pt x="0" y="21679"/>
                  </a:lnTo>
                  <a:cubicBezTo>
                    <a:pt x="0" y="15929"/>
                    <a:pt x="2284" y="10415"/>
                    <a:pt x="6350" y="6350"/>
                  </a:cubicBezTo>
                  <a:cubicBezTo>
                    <a:pt x="10415" y="2284"/>
                    <a:pt x="15929" y="0"/>
                    <a:pt x="21679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097510" cy="281112"/>
            </a:xfrm>
            <a:prstGeom prst="rect">
              <a:avLst/>
            </a:prstGeom>
          </p:spPr>
          <p:txBody>
            <a:bodyPr anchor="ctr" rtlCol="false" tIns="47707" lIns="47707" bIns="47707" rIns="47707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926260" y="9024406"/>
            <a:ext cx="6071039" cy="521816"/>
            <a:chOff x="0" y="0"/>
            <a:chExt cx="3097510" cy="26623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097510" cy="266236"/>
            </a:xfrm>
            <a:custGeom>
              <a:avLst/>
              <a:gdLst/>
              <a:ahLst/>
              <a:cxnLst/>
              <a:rect r="r" b="b" t="t" l="l"/>
              <a:pathLst>
                <a:path h="266236" w="3097510">
                  <a:moveTo>
                    <a:pt x="21679" y="0"/>
                  </a:moveTo>
                  <a:lnTo>
                    <a:pt x="3075831" y="0"/>
                  </a:lnTo>
                  <a:cubicBezTo>
                    <a:pt x="3081581" y="0"/>
                    <a:pt x="3087095" y="2284"/>
                    <a:pt x="3091161" y="6350"/>
                  </a:cubicBezTo>
                  <a:cubicBezTo>
                    <a:pt x="3095226" y="10415"/>
                    <a:pt x="3097510" y="15929"/>
                    <a:pt x="3097510" y="21679"/>
                  </a:cubicBezTo>
                  <a:lnTo>
                    <a:pt x="3097510" y="244558"/>
                  </a:lnTo>
                  <a:cubicBezTo>
                    <a:pt x="3097510" y="250307"/>
                    <a:pt x="3095226" y="255821"/>
                    <a:pt x="3091161" y="259887"/>
                  </a:cubicBezTo>
                  <a:cubicBezTo>
                    <a:pt x="3087095" y="263952"/>
                    <a:pt x="3081581" y="266236"/>
                    <a:pt x="3075831" y="266236"/>
                  </a:cubicBezTo>
                  <a:lnTo>
                    <a:pt x="21679" y="266236"/>
                  </a:lnTo>
                  <a:cubicBezTo>
                    <a:pt x="15929" y="266236"/>
                    <a:pt x="10415" y="263952"/>
                    <a:pt x="6350" y="259887"/>
                  </a:cubicBezTo>
                  <a:cubicBezTo>
                    <a:pt x="2284" y="255821"/>
                    <a:pt x="0" y="250307"/>
                    <a:pt x="0" y="244558"/>
                  </a:cubicBezTo>
                  <a:lnTo>
                    <a:pt x="0" y="21679"/>
                  </a:lnTo>
                  <a:cubicBezTo>
                    <a:pt x="0" y="15929"/>
                    <a:pt x="2284" y="10415"/>
                    <a:pt x="6350" y="6350"/>
                  </a:cubicBezTo>
                  <a:cubicBezTo>
                    <a:pt x="10415" y="2284"/>
                    <a:pt x="15929" y="0"/>
                    <a:pt x="21679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3097510" cy="304336"/>
            </a:xfrm>
            <a:prstGeom prst="rect">
              <a:avLst/>
            </a:prstGeom>
          </p:spPr>
          <p:txBody>
            <a:bodyPr anchor="ctr" rtlCol="false" tIns="47707" lIns="47707" bIns="47707" rIns="47707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1501192" y="3393531"/>
            <a:ext cx="850135" cy="989248"/>
            <a:chOff x="0" y="0"/>
            <a:chExt cx="6985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16531"/>
              <a:ext cx="698500" cy="779738"/>
            </a:xfrm>
            <a:custGeom>
              <a:avLst/>
              <a:gdLst/>
              <a:ahLst/>
              <a:cxnLst/>
              <a:rect r="r" b="b" t="t" l="l"/>
              <a:pathLst>
                <a:path h="779738" w="698500">
                  <a:moveTo>
                    <a:pt x="423659" y="26761"/>
                  </a:moveTo>
                  <a:lnTo>
                    <a:pt x="624091" y="143377"/>
                  </a:lnTo>
                  <a:cubicBezTo>
                    <a:pt x="670159" y="170180"/>
                    <a:pt x="698500" y="219458"/>
                    <a:pt x="698500" y="272756"/>
                  </a:cubicBezTo>
                  <a:lnTo>
                    <a:pt x="698500" y="506982"/>
                  </a:lnTo>
                  <a:cubicBezTo>
                    <a:pt x="698500" y="560280"/>
                    <a:pt x="670159" y="609558"/>
                    <a:pt x="624091" y="636361"/>
                  </a:cubicBezTo>
                  <a:lnTo>
                    <a:pt x="423659" y="752977"/>
                  </a:lnTo>
                  <a:cubicBezTo>
                    <a:pt x="377662" y="779738"/>
                    <a:pt x="320838" y="779738"/>
                    <a:pt x="274841" y="752977"/>
                  </a:cubicBezTo>
                  <a:lnTo>
                    <a:pt x="74409" y="636361"/>
                  </a:lnTo>
                  <a:cubicBezTo>
                    <a:pt x="28341" y="609558"/>
                    <a:pt x="0" y="560280"/>
                    <a:pt x="0" y="506982"/>
                  </a:cubicBezTo>
                  <a:lnTo>
                    <a:pt x="0" y="272756"/>
                  </a:lnTo>
                  <a:cubicBezTo>
                    <a:pt x="0" y="219458"/>
                    <a:pt x="28341" y="170180"/>
                    <a:pt x="74409" y="143377"/>
                  </a:cubicBezTo>
                  <a:lnTo>
                    <a:pt x="274841" y="26761"/>
                  </a:lnTo>
                  <a:cubicBezTo>
                    <a:pt x="320838" y="0"/>
                    <a:pt x="377662" y="0"/>
                    <a:pt x="423659" y="26761"/>
                  </a:cubicBezTo>
                  <a:close/>
                </a:path>
              </a:pathLst>
            </a:custGeom>
            <a:solidFill>
              <a:srgbClr val="8B0606"/>
            </a:soli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47707" lIns="47707" bIns="47707" rIns="47707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1501192" y="4776365"/>
            <a:ext cx="850135" cy="989248"/>
            <a:chOff x="0" y="0"/>
            <a:chExt cx="6985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16531"/>
              <a:ext cx="698500" cy="779738"/>
            </a:xfrm>
            <a:custGeom>
              <a:avLst/>
              <a:gdLst/>
              <a:ahLst/>
              <a:cxnLst/>
              <a:rect r="r" b="b" t="t" l="l"/>
              <a:pathLst>
                <a:path h="779738" w="698500">
                  <a:moveTo>
                    <a:pt x="423659" y="26761"/>
                  </a:moveTo>
                  <a:lnTo>
                    <a:pt x="624091" y="143377"/>
                  </a:lnTo>
                  <a:cubicBezTo>
                    <a:pt x="670159" y="170180"/>
                    <a:pt x="698500" y="219458"/>
                    <a:pt x="698500" y="272756"/>
                  </a:cubicBezTo>
                  <a:lnTo>
                    <a:pt x="698500" y="506982"/>
                  </a:lnTo>
                  <a:cubicBezTo>
                    <a:pt x="698500" y="560280"/>
                    <a:pt x="670159" y="609558"/>
                    <a:pt x="624091" y="636361"/>
                  </a:cubicBezTo>
                  <a:lnTo>
                    <a:pt x="423659" y="752977"/>
                  </a:lnTo>
                  <a:cubicBezTo>
                    <a:pt x="377662" y="779738"/>
                    <a:pt x="320838" y="779738"/>
                    <a:pt x="274841" y="752977"/>
                  </a:cubicBezTo>
                  <a:lnTo>
                    <a:pt x="74409" y="636361"/>
                  </a:lnTo>
                  <a:cubicBezTo>
                    <a:pt x="28341" y="609558"/>
                    <a:pt x="0" y="560280"/>
                    <a:pt x="0" y="506982"/>
                  </a:cubicBezTo>
                  <a:lnTo>
                    <a:pt x="0" y="272756"/>
                  </a:lnTo>
                  <a:cubicBezTo>
                    <a:pt x="0" y="219458"/>
                    <a:pt x="28341" y="170180"/>
                    <a:pt x="74409" y="143377"/>
                  </a:cubicBezTo>
                  <a:lnTo>
                    <a:pt x="274841" y="26761"/>
                  </a:lnTo>
                  <a:cubicBezTo>
                    <a:pt x="320838" y="0"/>
                    <a:pt x="377662" y="0"/>
                    <a:pt x="423659" y="26761"/>
                  </a:cubicBezTo>
                  <a:close/>
                </a:path>
              </a:pathLst>
            </a:custGeom>
            <a:solidFill>
              <a:srgbClr val="8B0606"/>
            </a:solidFill>
            <a:ln cap="sq">
              <a:noFill/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47707" lIns="47707" bIns="47707" rIns="47707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1501192" y="8790690"/>
            <a:ext cx="850135" cy="989248"/>
            <a:chOff x="0" y="0"/>
            <a:chExt cx="6985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16531"/>
              <a:ext cx="698500" cy="779738"/>
            </a:xfrm>
            <a:custGeom>
              <a:avLst/>
              <a:gdLst/>
              <a:ahLst/>
              <a:cxnLst/>
              <a:rect r="r" b="b" t="t" l="l"/>
              <a:pathLst>
                <a:path h="779738" w="698500">
                  <a:moveTo>
                    <a:pt x="423659" y="26761"/>
                  </a:moveTo>
                  <a:lnTo>
                    <a:pt x="624091" y="143377"/>
                  </a:lnTo>
                  <a:cubicBezTo>
                    <a:pt x="670159" y="170180"/>
                    <a:pt x="698500" y="219458"/>
                    <a:pt x="698500" y="272756"/>
                  </a:cubicBezTo>
                  <a:lnTo>
                    <a:pt x="698500" y="506982"/>
                  </a:lnTo>
                  <a:cubicBezTo>
                    <a:pt x="698500" y="560280"/>
                    <a:pt x="670159" y="609558"/>
                    <a:pt x="624091" y="636361"/>
                  </a:cubicBezTo>
                  <a:lnTo>
                    <a:pt x="423659" y="752977"/>
                  </a:lnTo>
                  <a:cubicBezTo>
                    <a:pt x="377662" y="779738"/>
                    <a:pt x="320838" y="779738"/>
                    <a:pt x="274841" y="752977"/>
                  </a:cubicBezTo>
                  <a:lnTo>
                    <a:pt x="74409" y="636361"/>
                  </a:lnTo>
                  <a:cubicBezTo>
                    <a:pt x="28341" y="609558"/>
                    <a:pt x="0" y="560280"/>
                    <a:pt x="0" y="506982"/>
                  </a:cubicBezTo>
                  <a:lnTo>
                    <a:pt x="0" y="272756"/>
                  </a:lnTo>
                  <a:cubicBezTo>
                    <a:pt x="0" y="219458"/>
                    <a:pt x="28341" y="170180"/>
                    <a:pt x="74409" y="143377"/>
                  </a:cubicBezTo>
                  <a:lnTo>
                    <a:pt x="274841" y="26761"/>
                  </a:lnTo>
                  <a:cubicBezTo>
                    <a:pt x="320838" y="0"/>
                    <a:pt x="377662" y="0"/>
                    <a:pt x="423659" y="26761"/>
                  </a:cubicBezTo>
                  <a:close/>
                </a:path>
              </a:pathLst>
            </a:custGeom>
            <a:solidFill>
              <a:srgbClr val="8B0606"/>
            </a:solidFill>
            <a:ln cap="sq">
              <a:noFill/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47707" lIns="47707" bIns="47707" rIns="47707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sp>
        <p:nvSpPr>
          <p:cNvPr name="Freeform 33" id="33"/>
          <p:cNvSpPr/>
          <p:nvPr/>
        </p:nvSpPr>
        <p:spPr>
          <a:xfrm flipH="false" flipV="false" rot="0">
            <a:off x="11684170" y="3646066"/>
            <a:ext cx="484179" cy="484179"/>
          </a:xfrm>
          <a:custGeom>
            <a:avLst/>
            <a:gdLst/>
            <a:ahLst/>
            <a:cxnLst/>
            <a:rect r="r" b="b" t="t" l="l"/>
            <a:pathLst>
              <a:path h="484179" w="484179">
                <a:moveTo>
                  <a:pt x="0" y="0"/>
                </a:moveTo>
                <a:lnTo>
                  <a:pt x="484179" y="0"/>
                </a:lnTo>
                <a:lnTo>
                  <a:pt x="484179" y="484179"/>
                </a:lnTo>
                <a:lnTo>
                  <a:pt x="0" y="4841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11665678" y="5010081"/>
            <a:ext cx="521164" cy="521816"/>
          </a:xfrm>
          <a:custGeom>
            <a:avLst/>
            <a:gdLst/>
            <a:ahLst/>
            <a:cxnLst/>
            <a:rect r="r" b="b" t="t" l="l"/>
            <a:pathLst>
              <a:path h="521816" w="521164">
                <a:moveTo>
                  <a:pt x="0" y="0"/>
                </a:moveTo>
                <a:lnTo>
                  <a:pt x="521164" y="0"/>
                </a:lnTo>
                <a:lnTo>
                  <a:pt x="521164" y="521816"/>
                </a:lnTo>
                <a:lnTo>
                  <a:pt x="0" y="52181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5" id="35"/>
          <p:cNvGrpSpPr/>
          <p:nvPr/>
        </p:nvGrpSpPr>
        <p:grpSpPr>
          <a:xfrm rot="0">
            <a:off x="11501192" y="7407856"/>
            <a:ext cx="850135" cy="989248"/>
            <a:chOff x="0" y="0"/>
            <a:chExt cx="6985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16531"/>
              <a:ext cx="698500" cy="779738"/>
            </a:xfrm>
            <a:custGeom>
              <a:avLst/>
              <a:gdLst/>
              <a:ahLst/>
              <a:cxnLst/>
              <a:rect r="r" b="b" t="t" l="l"/>
              <a:pathLst>
                <a:path h="779738" w="698500">
                  <a:moveTo>
                    <a:pt x="423659" y="26761"/>
                  </a:moveTo>
                  <a:lnTo>
                    <a:pt x="624091" y="143377"/>
                  </a:lnTo>
                  <a:cubicBezTo>
                    <a:pt x="670159" y="170180"/>
                    <a:pt x="698500" y="219458"/>
                    <a:pt x="698500" y="272756"/>
                  </a:cubicBezTo>
                  <a:lnTo>
                    <a:pt x="698500" y="506982"/>
                  </a:lnTo>
                  <a:cubicBezTo>
                    <a:pt x="698500" y="560280"/>
                    <a:pt x="670159" y="609558"/>
                    <a:pt x="624091" y="636361"/>
                  </a:cubicBezTo>
                  <a:lnTo>
                    <a:pt x="423659" y="752977"/>
                  </a:lnTo>
                  <a:cubicBezTo>
                    <a:pt x="377662" y="779738"/>
                    <a:pt x="320838" y="779738"/>
                    <a:pt x="274841" y="752977"/>
                  </a:cubicBezTo>
                  <a:lnTo>
                    <a:pt x="74409" y="636361"/>
                  </a:lnTo>
                  <a:cubicBezTo>
                    <a:pt x="28341" y="609558"/>
                    <a:pt x="0" y="560280"/>
                    <a:pt x="0" y="506982"/>
                  </a:cubicBezTo>
                  <a:lnTo>
                    <a:pt x="0" y="272756"/>
                  </a:lnTo>
                  <a:cubicBezTo>
                    <a:pt x="0" y="219458"/>
                    <a:pt x="28341" y="170180"/>
                    <a:pt x="74409" y="143377"/>
                  </a:cubicBezTo>
                  <a:lnTo>
                    <a:pt x="274841" y="26761"/>
                  </a:lnTo>
                  <a:cubicBezTo>
                    <a:pt x="320838" y="0"/>
                    <a:pt x="377662" y="0"/>
                    <a:pt x="423659" y="26761"/>
                  </a:cubicBezTo>
                  <a:close/>
                </a:path>
              </a:pathLst>
            </a:custGeom>
            <a:solidFill>
              <a:srgbClr val="8B0606"/>
            </a:solidFill>
            <a:ln cap="sq">
              <a:noFill/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47707" lIns="47707" bIns="47707" rIns="47707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sp>
        <p:nvSpPr>
          <p:cNvPr name="Freeform 38" id="38"/>
          <p:cNvSpPr/>
          <p:nvPr/>
        </p:nvSpPr>
        <p:spPr>
          <a:xfrm flipH="false" flipV="false" rot="0">
            <a:off x="11650890" y="7627111"/>
            <a:ext cx="550739" cy="550739"/>
          </a:xfrm>
          <a:custGeom>
            <a:avLst/>
            <a:gdLst/>
            <a:ahLst/>
            <a:cxnLst/>
            <a:rect r="r" b="b" t="t" l="l"/>
            <a:pathLst>
              <a:path h="550739" w="550739">
                <a:moveTo>
                  <a:pt x="0" y="0"/>
                </a:moveTo>
                <a:lnTo>
                  <a:pt x="550739" y="0"/>
                </a:lnTo>
                <a:lnTo>
                  <a:pt x="550739" y="550739"/>
                </a:lnTo>
                <a:lnTo>
                  <a:pt x="0" y="55073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9" id="39"/>
          <p:cNvSpPr/>
          <p:nvPr/>
        </p:nvSpPr>
        <p:spPr>
          <a:xfrm flipH="false" flipV="false" rot="0">
            <a:off x="11684170" y="9043225"/>
            <a:ext cx="484179" cy="484179"/>
          </a:xfrm>
          <a:custGeom>
            <a:avLst/>
            <a:gdLst/>
            <a:ahLst/>
            <a:cxnLst/>
            <a:rect r="r" b="b" t="t" l="l"/>
            <a:pathLst>
              <a:path h="484179" w="484179">
                <a:moveTo>
                  <a:pt x="0" y="0"/>
                </a:moveTo>
                <a:lnTo>
                  <a:pt x="484179" y="0"/>
                </a:lnTo>
                <a:lnTo>
                  <a:pt x="484179" y="484179"/>
                </a:lnTo>
                <a:lnTo>
                  <a:pt x="0" y="48417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0" id="40"/>
          <p:cNvSpPr txBox="true"/>
          <p:nvPr/>
        </p:nvSpPr>
        <p:spPr>
          <a:xfrm rot="0">
            <a:off x="12504534" y="3702997"/>
            <a:ext cx="5127025" cy="322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88"/>
              </a:lnSpc>
              <a:spcBef>
                <a:spcPct val="0"/>
              </a:spcBef>
            </a:pPr>
            <a:r>
              <a:rPr lang="en-US" sz="1848">
                <a:solidFill>
                  <a:srgbClr val="000000"/>
                </a:solidFill>
                <a:latin typeface="Poppins"/>
              </a:rPr>
              <a:t>Demanda por continentes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2504534" y="5086260"/>
            <a:ext cx="5280231" cy="322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88"/>
              </a:lnSpc>
              <a:spcBef>
                <a:spcPct val="0"/>
              </a:spcBef>
            </a:pPr>
            <a:r>
              <a:rPr lang="en-US" sz="1848">
                <a:solidFill>
                  <a:srgbClr val="000000"/>
                </a:solidFill>
                <a:latin typeface="Poppins"/>
              </a:rPr>
              <a:t>Demanda pelos 10 principais destinos (país)</a:t>
            </a:r>
          </a:p>
        </p:txBody>
      </p:sp>
      <p:grpSp>
        <p:nvGrpSpPr>
          <p:cNvPr name="Group 42" id="42"/>
          <p:cNvGrpSpPr/>
          <p:nvPr/>
        </p:nvGrpSpPr>
        <p:grpSpPr>
          <a:xfrm rot="0">
            <a:off x="12138793" y="6159199"/>
            <a:ext cx="5858505" cy="755532"/>
            <a:chOff x="0" y="0"/>
            <a:chExt cx="2989073" cy="385481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2989073" cy="385481"/>
            </a:xfrm>
            <a:custGeom>
              <a:avLst/>
              <a:gdLst/>
              <a:ahLst/>
              <a:cxnLst/>
              <a:rect r="r" b="b" t="t" l="l"/>
              <a:pathLst>
                <a:path h="385481" w="2989073">
                  <a:moveTo>
                    <a:pt x="22465" y="0"/>
                  </a:moveTo>
                  <a:lnTo>
                    <a:pt x="2966608" y="0"/>
                  </a:lnTo>
                  <a:cubicBezTo>
                    <a:pt x="2979015" y="0"/>
                    <a:pt x="2989073" y="10058"/>
                    <a:pt x="2989073" y="22465"/>
                  </a:cubicBezTo>
                  <a:lnTo>
                    <a:pt x="2989073" y="363016"/>
                  </a:lnTo>
                  <a:cubicBezTo>
                    <a:pt x="2989073" y="375423"/>
                    <a:pt x="2979015" y="385481"/>
                    <a:pt x="2966608" y="385481"/>
                  </a:cubicBezTo>
                  <a:lnTo>
                    <a:pt x="22465" y="385481"/>
                  </a:lnTo>
                  <a:cubicBezTo>
                    <a:pt x="10058" y="385481"/>
                    <a:pt x="0" y="375423"/>
                    <a:pt x="0" y="363016"/>
                  </a:cubicBezTo>
                  <a:lnTo>
                    <a:pt x="0" y="22465"/>
                  </a:lnTo>
                  <a:cubicBezTo>
                    <a:pt x="0" y="10058"/>
                    <a:pt x="10058" y="0"/>
                    <a:pt x="22465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38100"/>
              <a:ext cx="2989073" cy="423581"/>
            </a:xfrm>
            <a:prstGeom prst="rect">
              <a:avLst/>
            </a:prstGeom>
          </p:spPr>
          <p:txBody>
            <a:bodyPr anchor="ctr" rtlCol="false" tIns="47707" lIns="47707" bIns="47707" rIns="47707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sp>
        <p:nvSpPr>
          <p:cNvPr name="TextBox 45" id="45"/>
          <p:cNvSpPr txBox="true"/>
          <p:nvPr/>
        </p:nvSpPr>
        <p:spPr>
          <a:xfrm rot="0">
            <a:off x="12542883" y="6190795"/>
            <a:ext cx="5241882" cy="644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88"/>
              </a:lnSpc>
              <a:spcBef>
                <a:spcPct val="0"/>
              </a:spcBef>
            </a:pPr>
            <a:r>
              <a:rPr lang="en-US" sz="1848">
                <a:solidFill>
                  <a:srgbClr val="000000"/>
                </a:solidFill>
                <a:latin typeface="Poppins"/>
              </a:rPr>
              <a:t>10 Melhores Desempenhos por País de Destino (valor absoluto)</a:t>
            </a:r>
          </a:p>
        </p:txBody>
      </p:sp>
      <p:grpSp>
        <p:nvGrpSpPr>
          <p:cNvPr name="Group 46" id="46"/>
          <p:cNvGrpSpPr/>
          <p:nvPr/>
        </p:nvGrpSpPr>
        <p:grpSpPr>
          <a:xfrm rot="0">
            <a:off x="11501192" y="6025022"/>
            <a:ext cx="850135" cy="989248"/>
            <a:chOff x="0" y="0"/>
            <a:chExt cx="698500" cy="81280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16531"/>
              <a:ext cx="698500" cy="779738"/>
            </a:xfrm>
            <a:custGeom>
              <a:avLst/>
              <a:gdLst/>
              <a:ahLst/>
              <a:cxnLst/>
              <a:rect r="r" b="b" t="t" l="l"/>
              <a:pathLst>
                <a:path h="779738" w="698500">
                  <a:moveTo>
                    <a:pt x="423659" y="26761"/>
                  </a:moveTo>
                  <a:lnTo>
                    <a:pt x="624091" y="143377"/>
                  </a:lnTo>
                  <a:cubicBezTo>
                    <a:pt x="670159" y="170180"/>
                    <a:pt x="698500" y="219458"/>
                    <a:pt x="698500" y="272756"/>
                  </a:cubicBezTo>
                  <a:lnTo>
                    <a:pt x="698500" y="506982"/>
                  </a:lnTo>
                  <a:cubicBezTo>
                    <a:pt x="698500" y="560280"/>
                    <a:pt x="670159" y="609558"/>
                    <a:pt x="624091" y="636361"/>
                  </a:cubicBezTo>
                  <a:lnTo>
                    <a:pt x="423659" y="752977"/>
                  </a:lnTo>
                  <a:cubicBezTo>
                    <a:pt x="377662" y="779738"/>
                    <a:pt x="320838" y="779738"/>
                    <a:pt x="274841" y="752977"/>
                  </a:cubicBezTo>
                  <a:lnTo>
                    <a:pt x="74409" y="636361"/>
                  </a:lnTo>
                  <a:cubicBezTo>
                    <a:pt x="28341" y="609558"/>
                    <a:pt x="0" y="560280"/>
                    <a:pt x="0" y="506982"/>
                  </a:cubicBezTo>
                  <a:lnTo>
                    <a:pt x="0" y="272756"/>
                  </a:lnTo>
                  <a:cubicBezTo>
                    <a:pt x="0" y="219458"/>
                    <a:pt x="28341" y="170180"/>
                    <a:pt x="74409" y="143377"/>
                  </a:cubicBezTo>
                  <a:lnTo>
                    <a:pt x="274841" y="26761"/>
                  </a:lnTo>
                  <a:cubicBezTo>
                    <a:pt x="320838" y="0"/>
                    <a:pt x="377662" y="0"/>
                    <a:pt x="423659" y="26761"/>
                  </a:cubicBezTo>
                  <a:close/>
                </a:path>
              </a:pathLst>
            </a:custGeom>
            <a:solidFill>
              <a:srgbClr val="8B0606"/>
            </a:solidFill>
            <a:ln cap="sq">
              <a:noFill/>
              <a:prstDash val="solid"/>
              <a:miter/>
            </a:ln>
          </p:spPr>
        </p:sp>
        <p:sp>
          <p:nvSpPr>
            <p:cNvPr name="TextBox 48" id="48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47707" lIns="47707" bIns="47707" rIns="47707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sp>
        <p:nvSpPr>
          <p:cNvPr name="Freeform 49" id="49"/>
          <p:cNvSpPr/>
          <p:nvPr/>
        </p:nvSpPr>
        <p:spPr>
          <a:xfrm flipH="false" flipV="false" rot="0">
            <a:off x="11684170" y="6277557"/>
            <a:ext cx="484179" cy="484179"/>
          </a:xfrm>
          <a:custGeom>
            <a:avLst/>
            <a:gdLst/>
            <a:ahLst/>
            <a:cxnLst/>
            <a:rect r="r" b="b" t="t" l="l"/>
            <a:pathLst>
              <a:path h="484179" w="484179">
                <a:moveTo>
                  <a:pt x="0" y="0"/>
                </a:moveTo>
                <a:lnTo>
                  <a:pt x="484179" y="0"/>
                </a:lnTo>
                <a:lnTo>
                  <a:pt x="484179" y="484179"/>
                </a:lnTo>
                <a:lnTo>
                  <a:pt x="0" y="48417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0" id="50"/>
          <p:cNvSpPr txBox="true"/>
          <p:nvPr/>
        </p:nvSpPr>
        <p:spPr>
          <a:xfrm rot="0">
            <a:off x="12760768" y="7717322"/>
            <a:ext cx="5023997" cy="322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88"/>
              </a:lnSpc>
              <a:spcBef>
                <a:spcPct val="0"/>
              </a:spcBef>
            </a:pPr>
            <a:r>
              <a:rPr lang="en-US" sz="1848">
                <a:solidFill>
                  <a:srgbClr val="000000"/>
                </a:solidFill>
                <a:latin typeface="Poppins"/>
              </a:rPr>
              <a:t>Eficiência das Operações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2760768" y="9100156"/>
            <a:ext cx="5236531" cy="322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88"/>
              </a:lnSpc>
              <a:spcBef>
                <a:spcPct val="0"/>
              </a:spcBef>
            </a:pPr>
            <a:r>
              <a:rPr lang="en-US" sz="1848">
                <a:solidFill>
                  <a:srgbClr val="000000"/>
                </a:solidFill>
                <a:latin typeface="Poppins"/>
              </a:rPr>
              <a:t>Piores Desempenhos por País de Destino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83289"/>
            <a:ext cx="10879352" cy="6675011"/>
          </a:xfrm>
          <a:custGeom>
            <a:avLst/>
            <a:gdLst/>
            <a:ahLst/>
            <a:cxnLst/>
            <a:rect r="r" b="b" t="t" l="l"/>
            <a:pathLst>
              <a:path h="6675011" w="10879352">
                <a:moveTo>
                  <a:pt x="0" y="0"/>
                </a:moveTo>
                <a:lnTo>
                  <a:pt x="10879352" y="0"/>
                </a:lnTo>
                <a:lnTo>
                  <a:pt x="10879352" y="6675011"/>
                </a:lnTo>
                <a:lnTo>
                  <a:pt x="0" y="66750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058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90600"/>
            <a:ext cx="10816134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Insights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871473" y="4727172"/>
            <a:ext cx="4387827" cy="3260129"/>
            <a:chOff x="0" y="0"/>
            <a:chExt cx="5850436" cy="4346839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795320"/>
              <a:ext cx="5850436" cy="3551519"/>
              <a:chOff x="0" y="0"/>
              <a:chExt cx="1962311" cy="1191225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962311" cy="1191224"/>
              </a:xfrm>
              <a:custGeom>
                <a:avLst/>
                <a:gdLst/>
                <a:ahLst/>
                <a:cxnLst/>
                <a:rect r="r" b="b" t="t" l="l"/>
                <a:pathLst>
                  <a:path h="1191224" w="1962311">
                    <a:moveTo>
                      <a:pt x="0" y="0"/>
                    </a:moveTo>
                    <a:lnTo>
                      <a:pt x="1962311" y="0"/>
                    </a:lnTo>
                    <a:lnTo>
                      <a:pt x="1962311" y="1191224"/>
                    </a:lnTo>
                    <a:lnTo>
                      <a:pt x="0" y="1191224"/>
                    </a:lnTo>
                    <a:close/>
                  </a:path>
                </a:pathLst>
              </a:custGeom>
              <a:solidFill>
                <a:srgbClr val="8B0606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1962311" cy="1229325"/>
              </a:xfrm>
              <a:prstGeom prst="rect">
                <a:avLst/>
              </a:prstGeom>
            </p:spPr>
            <p:txBody>
              <a:bodyPr anchor="ctr" rtlCol="false" tIns="52490" lIns="52490" bIns="52490" rIns="5249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2326590" y="0"/>
              <a:ext cx="1215743" cy="1414683"/>
              <a:chOff x="0" y="0"/>
              <a:chExt cx="6985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8333"/>
                <a:ext cx="698500" cy="796133"/>
              </a:xfrm>
              <a:custGeom>
                <a:avLst/>
                <a:gdLst/>
                <a:ahLst/>
                <a:cxnLst/>
                <a:rect r="r" b="b" t="t" l="l"/>
                <a:pathLst>
                  <a:path h="796133" w="698500">
                    <a:moveTo>
                      <a:pt x="386761" y="13491"/>
                    </a:moveTo>
                    <a:lnTo>
                      <a:pt x="660989" y="173043"/>
                    </a:lnTo>
                    <a:cubicBezTo>
                      <a:pt x="684213" y="186555"/>
                      <a:pt x="698500" y="211396"/>
                      <a:pt x="698500" y="238265"/>
                    </a:cubicBezTo>
                    <a:lnTo>
                      <a:pt x="698500" y="557869"/>
                    </a:lnTo>
                    <a:cubicBezTo>
                      <a:pt x="698500" y="584738"/>
                      <a:pt x="684213" y="609579"/>
                      <a:pt x="660989" y="623091"/>
                    </a:cubicBezTo>
                    <a:lnTo>
                      <a:pt x="386761" y="782643"/>
                    </a:lnTo>
                    <a:cubicBezTo>
                      <a:pt x="363573" y="796134"/>
                      <a:pt x="334927" y="796134"/>
                      <a:pt x="311739" y="782643"/>
                    </a:cubicBezTo>
                    <a:lnTo>
                      <a:pt x="37511" y="623091"/>
                    </a:lnTo>
                    <a:cubicBezTo>
                      <a:pt x="14287" y="609579"/>
                      <a:pt x="0" y="584738"/>
                      <a:pt x="0" y="557869"/>
                    </a:cubicBezTo>
                    <a:lnTo>
                      <a:pt x="0" y="238265"/>
                    </a:lnTo>
                    <a:cubicBezTo>
                      <a:pt x="0" y="211396"/>
                      <a:pt x="14287" y="186555"/>
                      <a:pt x="37511" y="173043"/>
                    </a:cubicBezTo>
                    <a:lnTo>
                      <a:pt x="311739" y="13491"/>
                    </a:lnTo>
                    <a:cubicBezTo>
                      <a:pt x="334927" y="0"/>
                      <a:pt x="363573" y="0"/>
                      <a:pt x="386761" y="13491"/>
                    </a:cubicBezTo>
                    <a:close/>
                  </a:path>
                </a:pathLst>
              </a:custGeom>
              <a:solidFill>
                <a:srgbClr val="CD0909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101600"/>
                <a:ext cx="698500" cy="571500"/>
              </a:xfrm>
              <a:prstGeom prst="rect">
                <a:avLst/>
              </a:prstGeom>
            </p:spPr>
            <p:txBody>
              <a:bodyPr anchor="ctr" rtlCol="false" tIns="52490" lIns="52490" bIns="52490" rIns="52490"/>
              <a:lstStyle/>
              <a:p>
                <a:pPr algn="ctr">
                  <a:lnSpc>
                    <a:spcPts val="2756"/>
                  </a:lnSpc>
                </a:pPr>
              </a:p>
            </p:txBody>
          </p:sp>
        </p:grpSp>
        <p:sp>
          <p:nvSpPr>
            <p:cNvPr name="Freeform 11" id="11"/>
            <p:cNvSpPr/>
            <p:nvPr/>
          </p:nvSpPr>
          <p:spPr>
            <a:xfrm flipH="false" flipV="false" rot="0">
              <a:off x="2658155" y="355562"/>
              <a:ext cx="552613" cy="703559"/>
            </a:xfrm>
            <a:custGeom>
              <a:avLst/>
              <a:gdLst/>
              <a:ahLst/>
              <a:cxnLst/>
              <a:rect r="r" b="b" t="t" l="l"/>
              <a:pathLst>
                <a:path h="703559" w="552613">
                  <a:moveTo>
                    <a:pt x="0" y="0"/>
                  </a:moveTo>
                  <a:lnTo>
                    <a:pt x="552613" y="0"/>
                  </a:lnTo>
                  <a:lnTo>
                    <a:pt x="552613" y="703559"/>
                  </a:lnTo>
                  <a:lnTo>
                    <a:pt x="0" y="7035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361585" y="2000497"/>
              <a:ext cx="4859676" cy="18077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194"/>
                </a:lnSpc>
                <a:spcBef>
                  <a:spcPct val="0"/>
                </a:spcBef>
              </a:pPr>
              <a:r>
                <a:rPr lang="en-US" sz="1567">
                  <a:solidFill>
                    <a:srgbClr val="FFFFFF"/>
                  </a:solidFill>
                  <a:latin typeface="Poppins"/>
                </a:rPr>
                <a:t>Através dos dados e gráfico notamos que o Coninente de maior demanda para a agência “Boa viagem” é North America (América do Norte.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361585" y="1367058"/>
              <a:ext cx="1291616" cy="400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440"/>
                </a:lnSpc>
                <a:spcBef>
                  <a:spcPct val="0"/>
                </a:spcBef>
              </a:pPr>
              <a:r>
                <a:rPr lang="en-US" sz="1743">
                  <a:solidFill>
                    <a:srgbClr val="FFFFFF"/>
                  </a:solidFill>
                  <a:latin typeface="Poppins Bold"/>
                </a:rPr>
                <a:t>Insights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871473" y="5088720"/>
            <a:ext cx="4387827" cy="2663639"/>
            <a:chOff x="0" y="0"/>
            <a:chExt cx="1962311" cy="11912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62311" cy="1191224"/>
            </a:xfrm>
            <a:custGeom>
              <a:avLst/>
              <a:gdLst/>
              <a:ahLst/>
              <a:cxnLst/>
              <a:rect r="r" b="b" t="t" l="l"/>
              <a:pathLst>
                <a:path h="1191224" w="1962311">
                  <a:moveTo>
                    <a:pt x="0" y="0"/>
                  </a:moveTo>
                  <a:lnTo>
                    <a:pt x="1962311" y="0"/>
                  </a:lnTo>
                  <a:lnTo>
                    <a:pt x="1962311" y="1191224"/>
                  </a:lnTo>
                  <a:lnTo>
                    <a:pt x="0" y="1191224"/>
                  </a:lnTo>
                  <a:close/>
                </a:path>
              </a:pathLst>
            </a:custGeom>
            <a:solidFill>
              <a:srgbClr val="8B060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962311" cy="1229325"/>
            </a:xfrm>
            <a:prstGeom prst="rect">
              <a:avLst/>
            </a:prstGeom>
          </p:spPr>
          <p:txBody>
            <a:bodyPr anchor="ctr" rtlCol="false" tIns="28380" lIns="28380" bIns="28380" rIns="2838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616415" y="4492230"/>
            <a:ext cx="911807" cy="1061012"/>
            <a:chOff x="0" y="0"/>
            <a:chExt cx="6985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15413"/>
              <a:ext cx="698500" cy="781975"/>
            </a:xfrm>
            <a:custGeom>
              <a:avLst/>
              <a:gdLst/>
              <a:ahLst/>
              <a:cxnLst/>
              <a:rect r="r" b="b" t="t" l="l"/>
              <a:pathLst>
                <a:path h="781975" w="698500">
                  <a:moveTo>
                    <a:pt x="418626" y="24951"/>
                  </a:moveTo>
                  <a:lnTo>
                    <a:pt x="629124" y="147423"/>
                  </a:lnTo>
                  <a:cubicBezTo>
                    <a:pt x="672076" y="172413"/>
                    <a:pt x="698500" y="218358"/>
                    <a:pt x="698500" y="268051"/>
                  </a:cubicBezTo>
                  <a:lnTo>
                    <a:pt x="698500" y="513923"/>
                  </a:lnTo>
                  <a:cubicBezTo>
                    <a:pt x="698500" y="563616"/>
                    <a:pt x="672076" y="609561"/>
                    <a:pt x="629124" y="634551"/>
                  </a:cubicBezTo>
                  <a:lnTo>
                    <a:pt x="418626" y="757023"/>
                  </a:lnTo>
                  <a:cubicBezTo>
                    <a:pt x="375741" y="781974"/>
                    <a:pt x="322759" y="781974"/>
                    <a:pt x="279874" y="757023"/>
                  </a:cubicBezTo>
                  <a:lnTo>
                    <a:pt x="69376" y="634551"/>
                  </a:lnTo>
                  <a:cubicBezTo>
                    <a:pt x="26424" y="609561"/>
                    <a:pt x="0" y="563616"/>
                    <a:pt x="0" y="513923"/>
                  </a:cubicBezTo>
                  <a:lnTo>
                    <a:pt x="0" y="268051"/>
                  </a:lnTo>
                  <a:cubicBezTo>
                    <a:pt x="0" y="218358"/>
                    <a:pt x="26424" y="172413"/>
                    <a:pt x="69376" y="147423"/>
                  </a:cubicBezTo>
                  <a:lnTo>
                    <a:pt x="279874" y="24951"/>
                  </a:lnTo>
                  <a:cubicBezTo>
                    <a:pt x="322759" y="0"/>
                    <a:pt x="375741" y="0"/>
                    <a:pt x="418626" y="24951"/>
                  </a:cubicBezTo>
                  <a:close/>
                </a:path>
              </a:pathLst>
            </a:custGeom>
            <a:solidFill>
              <a:srgbClr val="CD0909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101600"/>
              <a:ext cx="698500" cy="571500"/>
            </a:xfrm>
            <a:prstGeom prst="rect">
              <a:avLst/>
            </a:prstGeom>
          </p:spPr>
          <p:txBody>
            <a:bodyPr anchor="ctr" rtlCol="false" tIns="28380" lIns="28380" bIns="28380" rIns="28380"/>
            <a:lstStyle/>
            <a:p>
              <a:pPr algn="ctr">
                <a:lnSpc>
                  <a:spcPts val="2756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4865089" y="4758901"/>
            <a:ext cx="414460" cy="527669"/>
          </a:xfrm>
          <a:custGeom>
            <a:avLst/>
            <a:gdLst/>
            <a:ahLst/>
            <a:cxnLst/>
            <a:rect r="r" b="b" t="t" l="l"/>
            <a:pathLst>
              <a:path h="527669" w="414460">
                <a:moveTo>
                  <a:pt x="0" y="0"/>
                </a:moveTo>
                <a:lnTo>
                  <a:pt x="414460" y="0"/>
                </a:lnTo>
                <a:lnTo>
                  <a:pt x="414460" y="527669"/>
                </a:lnTo>
                <a:lnTo>
                  <a:pt x="0" y="5276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142661" y="5983077"/>
            <a:ext cx="3846136" cy="1638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194"/>
              </a:lnSpc>
              <a:spcBef>
                <a:spcPct val="0"/>
              </a:spcBef>
            </a:pPr>
            <a:r>
              <a:rPr lang="en-US" sz="1567">
                <a:solidFill>
                  <a:srgbClr val="FFFFFF"/>
                </a:solidFill>
                <a:latin typeface="Poppins"/>
              </a:rPr>
              <a:t>O principal destino dos voos da “Boa viagem” no aspecto país é Estados Unidos. O top 3 destinos é composto por dois países do continente Norte Americano (líder em demanda no aspecto continetal)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142661" y="5505617"/>
            <a:ext cx="968712" cy="311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40"/>
              </a:lnSpc>
              <a:spcBef>
                <a:spcPct val="0"/>
              </a:spcBef>
            </a:pPr>
            <a:r>
              <a:rPr lang="en-US" sz="1743">
                <a:solidFill>
                  <a:srgbClr val="FFFFFF"/>
                </a:solidFill>
                <a:latin typeface="Poppins Bold"/>
              </a:rPr>
              <a:t>Insights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028700" y="2371331"/>
            <a:ext cx="11060235" cy="6886969"/>
          </a:xfrm>
          <a:custGeom>
            <a:avLst/>
            <a:gdLst/>
            <a:ahLst/>
            <a:cxnLst/>
            <a:rect r="r" b="b" t="t" l="l"/>
            <a:pathLst>
              <a:path h="6886969" w="11060235">
                <a:moveTo>
                  <a:pt x="0" y="0"/>
                </a:moveTo>
                <a:lnTo>
                  <a:pt x="11060235" y="0"/>
                </a:lnTo>
                <a:lnTo>
                  <a:pt x="11060235" y="6886969"/>
                </a:lnTo>
                <a:lnTo>
                  <a:pt x="0" y="68869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990600"/>
            <a:ext cx="10816134" cy="1063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64"/>
              </a:lnSpc>
            </a:pPr>
            <a:r>
              <a:rPr lang="en-US" sz="6797">
                <a:solidFill>
                  <a:srgbClr val="000000"/>
                </a:solidFill>
                <a:latin typeface="Anton Bold"/>
              </a:rPr>
              <a:t>Insights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DAFzY_unNG0</dc:identifier>
  <dcterms:modified xsi:type="dcterms:W3CDTF">2011-08-01T06:04:30Z</dcterms:modified>
  <cp:revision>1</cp:revision>
  <dc:title>Projeto Aplicado II</dc:title>
</cp:coreProperties>
</file>

<file path=docProps/thumbnail.jpeg>
</file>